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86" r:id="rId3"/>
    <p:sldId id="287" r:id="rId4"/>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1" r:id="rId18"/>
    <p:sldId id="270" r:id="rId19"/>
    <p:sldId id="272" r:id="rId20"/>
    <p:sldId id="273" r:id="rId21"/>
    <p:sldId id="274" r:id="rId22"/>
    <p:sldId id="275" r:id="rId23"/>
    <p:sldId id="276" r:id="rId24"/>
    <p:sldId id="277" r:id="rId25"/>
    <p:sldId id="279" r:id="rId26"/>
    <p:sldId id="280" r:id="rId27"/>
    <p:sldId id="281" r:id="rId28"/>
    <p:sldId id="278" r:id="rId29"/>
    <p:sldId id="282" r:id="rId30"/>
    <p:sldId id="283" r:id="rId31"/>
    <p:sldId id="284" r:id="rId32"/>
    <p:sldId id="285"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22" autoAdjust="0"/>
  </p:normalViewPr>
  <p:slideViewPr>
    <p:cSldViewPr snapToGrid="0" snapToObjects="1">
      <p:cViewPr varScale="1">
        <p:scale>
          <a:sx n="78" d="100"/>
          <a:sy n="78" d="100"/>
        </p:scale>
        <p:origin x="-79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144E6-BBA2-6D40-9393-4953FB2A3760}" type="doc">
      <dgm:prSet loTypeId="urn:microsoft.com/office/officeart/2005/8/layout/venn1" loCatId="" qsTypeId="urn:microsoft.com/office/officeart/2005/8/quickstyle/simple4" qsCatId="simple" csTypeId="urn:microsoft.com/office/officeart/2005/8/colors/accent0_3" csCatId="mainScheme" phldr="1"/>
      <dgm:spPr/>
    </dgm:pt>
    <dgm:pt modelId="{F55060FD-7C85-AA42-80B2-DD15F3815D2F}">
      <dgm:prSet phldrT="[Text]" custT="1"/>
      <dgm:spPr/>
      <dgm:t>
        <a:bodyPr/>
        <a:lstStyle/>
        <a:p>
          <a:r>
            <a:rPr lang="en-US" sz="3600" dirty="0" smtClean="0"/>
            <a:t>Economy</a:t>
          </a:r>
          <a:endParaRPr lang="en-US" sz="3600" dirty="0"/>
        </a:p>
      </dgm:t>
    </dgm:pt>
    <dgm:pt modelId="{1686C201-9281-BA45-8784-119604CD0E0D}" type="parTrans" cxnId="{66ACFB72-E8EF-8344-9F04-51707320B437}">
      <dgm:prSet/>
      <dgm:spPr/>
      <dgm:t>
        <a:bodyPr/>
        <a:lstStyle/>
        <a:p>
          <a:endParaRPr lang="en-US"/>
        </a:p>
      </dgm:t>
    </dgm:pt>
    <dgm:pt modelId="{4A9B55D6-0B42-E944-A6FC-A877838CA8E4}" type="sibTrans" cxnId="{66ACFB72-E8EF-8344-9F04-51707320B437}">
      <dgm:prSet/>
      <dgm:spPr/>
      <dgm:t>
        <a:bodyPr/>
        <a:lstStyle/>
        <a:p>
          <a:endParaRPr lang="en-US"/>
        </a:p>
      </dgm:t>
    </dgm:pt>
    <dgm:pt modelId="{4439FB9B-5058-A749-89BB-060F012A1C97}">
      <dgm:prSet phldrT="[Text]" custT="1"/>
      <dgm:spPr/>
      <dgm:t>
        <a:bodyPr/>
        <a:lstStyle/>
        <a:p>
          <a:r>
            <a:rPr lang="en-US" sz="3600" dirty="0" smtClean="0"/>
            <a:t>Industry</a:t>
          </a:r>
          <a:endParaRPr lang="en-US" sz="3600" dirty="0"/>
        </a:p>
      </dgm:t>
    </dgm:pt>
    <dgm:pt modelId="{A7B58BCF-73E4-AD42-8646-8519147048EE}" type="parTrans" cxnId="{58D53C1B-88F0-F043-91F4-558553816E1B}">
      <dgm:prSet/>
      <dgm:spPr/>
      <dgm:t>
        <a:bodyPr/>
        <a:lstStyle/>
        <a:p>
          <a:endParaRPr lang="en-US"/>
        </a:p>
      </dgm:t>
    </dgm:pt>
    <dgm:pt modelId="{9FDC01FB-AC41-6E4D-BDEB-95F78A897CD0}" type="sibTrans" cxnId="{58D53C1B-88F0-F043-91F4-558553816E1B}">
      <dgm:prSet/>
      <dgm:spPr/>
      <dgm:t>
        <a:bodyPr/>
        <a:lstStyle/>
        <a:p>
          <a:endParaRPr lang="en-US"/>
        </a:p>
      </dgm:t>
    </dgm:pt>
    <dgm:pt modelId="{D7057667-52A1-6F4B-9B59-17390D9671DE}">
      <dgm:prSet phldrT="[Text]" custT="1"/>
      <dgm:spPr/>
      <dgm:t>
        <a:bodyPr/>
        <a:lstStyle/>
        <a:p>
          <a:r>
            <a:rPr lang="en-US" sz="3600" dirty="0" smtClean="0"/>
            <a:t>Role</a:t>
          </a:r>
          <a:endParaRPr lang="en-US" sz="3600" dirty="0"/>
        </a:p>
      </dgm:t>
    </dgm:pt>
    <dgm:pt modelId="{C10BA201-0BB7-5E4A-9597-D4BA5DB4AB97}" type="parTrans" cxnId="{50F730E0-AE20-FD47-BCAD-F73D8A31EB75}">
      <dgm:prSet/>
      <dgm:spPr/>
      <dgm:t>
        <a:bodyPr/>
        <a:lstStyle/>
        <a:p>
          <a:endParaRPr lang="en-US"/>
        </a:p>
      </dgm:t>
    </dgm:pt>
    <dgm:pt modelId="{2D283055-6369-BF49-8354-3EAE92C36B8C}" type="sibTrans" cxnId="{50F730E0-AE20-FD47-BCAD-F73D8A31EB75}">
      <dgm:prSet/>
      <dgm:spPr/>
      <dgm:t>
        <a:bodyPr/>
        <a:lstStyle/>
        <a:p>
          <a:endParaRPr lang="en-US"/>
        </a:p>
      </dgm:t>
    </dgm:pt>
    <dgm:pt modelId="{F741495C-A7AD-3243-8982-5327A16A1EB3}" type="pres">
      <dgm:prSet presAssocID="{FF0144E6-BBA2-6D40-9393-4953FB2A3760}" presName="compositeShape" presStyleCnt="0">
        <dgm:presLayoutVars>
          <dgm:chMax val="7"/>
          <dgm:dir/>
          <dgm:resizeHandles val="exact"/>
        </dgm:presLayoutVars>
      </dgm:prSet>
      <dgm:spPr/>
    </dgm:pt>
    <dgm:pt modelId="{D3DE2FA0-BE66-D24E-B4AF-B1560DEEC485}" type="pres">
      <dgm:prSet presAssocID="{F55060FD-7C85-AA42-80B2-DD15F3815D2F}" presName="circ1" presStyleLbl="vennNode1" presStyleIdx="0" presStyleCnt="3"/>
      <dgm:spPr/>
      <dgm:t>
        <a:bodyPr/>
        <a:lstStyle/>
        <a:p>
          <a:endParaRPr lang="en-US"/>
        </a:p>
      </dgm:t>
    </dgm:pt>
    <dgm:pt modelId="{197554ED-CEBD-ED47-A99D-4101FFACF830}" type="pres">
      <dgm:prSet presAssocID="{F55060FD-7C85-AA42-80B2-DD15F3815D2F}" presName="circ1Tx" presStyleLbl="revTx" presStyleIdx="0" presStyleCnt="0">
        <dgm:presLayoutVars>
          <dgm:chMax val="0"/>
          <dgm:chPref val="0"/>
          <dgm:bulletEnabled val="1"/>
        </dgm:presLayoutVars>
      </dgm:prSet>
      <dgm:spPr/>
      <dgm:t>
        <a:bodyPr/>
        <a:lstStyle/>
        <a:p>
          <a:endParaRPr lang="en-US"/>
        </a:p>
      </dgm:t>
    </dgm:pt>
    <dgm:pt modelId="{A549B77C-BB83-DC4F-A6D2-1E0CD5CEB348}" type="pres">
      <dgm:prSet presAssocID="{4439FB9B-5058-A749-89BB-060F012A1C97}" presName="circ2" presStyleLbl="vennNode1" presStyleIdx="1" presStyleCnt="3"/>
      <dgm:spPr/>
      <dgm:t>
        <a:bodyPr/>
        <a:lstStyle/>
        <a:p>
          <a:endParaRPr lang="en-US"/>
        </a:p>
      </dgm:t>
    </dgm:pt>
    <dgm:pt modelId="{C486B81D-5E04-C045-9E16-156301E76C45}" type="pres">
      <dgm:prSet presAssocID="{4439FB9B-5058-A749-89BB-060F012A1C97}" presName="circ2Tx" presStyleLbl="revTx" presStyleIdx="0" presStyleCnt="0">
        <dgm:presLayoutVars>
          <dgm:chMax val="0"/>
          <dgm:chPref val="0"/>
          <dgm:bulletEnabled val="1"/>
        </dgm:presLayoutVars>
      </dgm:prSet>
      <dgm:spPr/>
      <dgm:t>
        <a:bodyPr/>
        <a:lstStyle/>
        <a:p>
          <a:endParaRPr lang="en-US"/>
        </a:p>
      </dgm:t>
    </dgm:pt>
    <dgm:pt modelId="{951B5B21-173B-E54D-A750-9BF5F426FB9E}" type="pres">
      <dgm:prSet presAssocID="{D7057667-52A1-6F4B-9B59-17390D9671DE}" presName="circ3" presStyleLbl="vennNode1" presStyleIdx="2" presStyleCnt="3"/>
      <dgm:spPr/>
      <dgm:t>
        <a:bodyPr/>
        <a:lstStyle/>
        <a:p>
          <a:endParaRPr lang="en-US"/>
        </a:p>
      </dgm:t>
    </dgm:pt>
    <dgm:pt modelId="{C110B2DE-D6D1-8A4E-A891-FBAB21ED3A88}" type="pres">
      <dgm:prSet presAssocID="{D7057667-52A1-6F4B-9B59-17390D9671DE}" presName="circ3Tx" presStyleLbl="revTx" presStyleIdx="0" presStyleCnt="0">
        <dgm:presLayoutVars>
          <dgm:chMax val="0"/>
          <dgm:chPref val="0"/>
          <dgm:bulletEnabled val="1"/>
        </dgm:presLayoutVars>
      </dgm:prSet>
      <dgm:spPr/>
      <dgm:t>
        <a:bodyPr/>
        <a:lstStyle/>
        <a:p>
          <a:endParaRPr lang="en-US"/>
        </a:p>
      </dgm:t>
    </dgm:pt>
  </dgm:ptLst>
  <dgm:cxnLst>
    <dgm:cxn modelId="{BA11F3CA-665E-2445-8C67-055399CAE81D}" type="presOf" srcId="{F55060FD-7C85-AA42-80B2-DD15F3815D2F}" destId="{197554ED-CEBD-ED47-A99D-4101FFACF830}" srcOrd="1" destOrd="0" presId="urn:microsoft.com/office/officeart/2005/8/layout/venn1"/>
    <dgm:cxn modelId="{3E215BDC-E424-9945-BA8A-BD3B5DD35A30}" type="presOf" srcId="{F55060FD-7C85-AA42-80B2-DD15F3815D2F}" destId="{D3DE2FA0-BE66-D24E-B4AF-B1560DEEC485}" srcOrd="0" destOrd="0" presId="urn:microsoft.com/office/officeart/2005/8/layout/venn1"/>
    <dgm:cxn modelId="{66ACFB72-E8EF-8344-9F04-51707320B437}" srcId="{FF0144E6-BBA2-6D40-9393-4953FB2A3760}" destId="{F55060FD-7C85-AA42-80B2-DD15F3815D2F}" srcOrd="0" destOrd="0" parTransId="{1686C201-9281-BA45-8784-119604CD0E0D}" sibTransId="{4A9B55D6-0B42-E944-A6FC-A877838CA8E4}"/>
    <dgm:cxn modelId="{79192466-69D9-EB4C-B999-8E2B267101D7}" type="presOf" srcId="{FF0144E6-BBA2-6D40-9393-4953FB2A3760}" destId="{F741495C-A7AD-3243-8982-5327A16A1EB3}" srcOrd="0" destOrd="0" presId="urn:microsoft.com/office/officeart/2005/8/layout/venn1"/>
    <dgm:cxn modelId="{62A1F971-520C-9C40-B2BD-4646076E6C18}" type="presOf" srcId="{4439FB9B-5058-A749-89BB-060F012A1C97}" destId="{A549B77C-BB83-DC4F-A6D2-1E0CD5CEB348}" srcOrd="0" destOrd="0" presId="urn:microsoft.com/office/officeart/2005/8/layout/venn1"/>
    <dgm:cxn modelId="{71E08C6A-7C01-1741-8392-F27F70BAADC5}" type="presOf" srcId="{D7057667-52A1-6F4B-9B59-17390D9671DE}" destId="{951B5B21-173B-E54D-A750-9BF5F426FB9E}" srcOrd="0" destOrd="0" presId="urn:microsoft.com/office/officeart/2005/8/layout/venn1"/>
    <dgm:cxn modelId="{50F730E0-AE20-FD47-BCAD-F73D8A31EB75}" srcId="{FF0144E6-BBA2-6D40-9393-4953FB2A3760}" destId="{D7057667-52A1-6F4B-9B59-17390D9671DE}" srcOrd="2" destOrd="0" parTransId="{C10BA201-0BB7-5E4A-9597-D4BA5DB4AB97}" sibTransId="{2D283055-6369-BF49-8354-3EAE92C36B8C}"/>
    <dgm:cxn modelId="{557D13C0-8DC1-0340-BC06-727596E7669B}" type="presOf" srcId="{D7057667-52A1-6F4B-9B59-17390D9671DE}" destId="{C110B2DE-D6D1-8A4E-A891-FBAB21ED3A88}" srcOrd="1" destOrd="0" presId="urn:microsoft.com/office/officeart/2005/8/layout/venn1"/>
    <dgm:cxn modelId="{58D53C1B-88F0-F043-91F4-558553816E1B}" srcId="{FF0144E6-BBA2-6D40-9393-4953FB2A3760}" destId="{4439FB9B-5058-A749-89BB-060F012A1C97}" srcOrd="1" destOrd="0" parTransId="{A7B58BCF-73E4-AD42-8646-8519147048EE}" sibTransId="{9FDC01FB-AC41-6E4D-BDEB-95F78A897CD0}"/>
    <dgm:cxn modelId="{1E67C995-BA5E-0846-88E1-BB5261483510}" type="presOf" srcId="{4439FB9B-5058-A749-89BB-060F012A1C97}" destId="{C486B81D-5E04-C045-9E16-156301E76C45}" srcOrd="1" destOrd="0" presId="urn:microsoft.com/office/officeart/2005/8/layout/venn1"/>
    <dgm:cxn modelId="{BCC0BE16-D62B-1745-960C-1AE26BB5397B}" type="presParOf" srcId="{F741495C-A7AD-3243-8982-5327A16A1EB3}" destId="{D3DE2FA0-BE66-D24E-B4AF-B1560DEEC485}" srcOrd="0" destOrd="0" presId="urn:microsoft.com/office/officeart/2005/8/layout/venn1"/>
    <dgm:cxn modelId="{775CDB07-DB64-5440-9025-E8BFAF05D285}" type="presParOf" srcId="{F741495C-A7AD-3243-8982-5327A16A1EB3}" destId="{197554ED-CEBD-ED47-A99D-4101FFACF830}" srcOrd="1" destOrd="0" presId="urn:microsoft.com/office/officeart/2005/8/layout/venn1"/>
    <dgm:cxn modelId="{68E2D9F3-FC90-764C-9918-C79F0ABDDCBF}" type="presParOf" srcId="{F741495C-A7AD-3243-8982-5327A16A1EB3}" destId="{A549B77C-BB83-DC4F-A6D2-1E0CD5CEB348}" srcOrd="2" destOrd="0" presId="urn:microsoft.com/office/officeart/2005/8/layout/venn1"/>
    <dgm:cxn modelId="{06B1C544-0F26-624E-8332-827BB2803724}" type="presParOf" srcId="{F741495C-A7AD-3243-8982-5327A16A1EB3}" destId="{C486B81D-5E04-C045-9E16-156301E76C45}" srcOrd="3" destOrd="0" presId="urn:microsoft.com/office/officeart/2005/8/layout/venn1"/>
    <dgm:cxn modelId="{0C06461D-7929-8441-9431-F39402785D35}" type="presParOf" srcId="{F741495C-A7AD-3243-8982-5327A16A1EB3}" destId="{951B5B21-173B-E54D-A750-9BF5F426FB9E}" srcOrd="4" destOrd="0" presId="urn:microsoft.com/office/officeart/2005/8/layout/venn1"/>
    <dgm:cxn modelId="{E5339BAE-B3F3-3D42-B243-8F21FFBF57F1}" type="presParOf" srcId="{F741495C-A7AD-3243-8982-5327A16A1EB3}" destId="{C110B2DE-D6D1-8A4E-A891-FBAB21ED3A8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144E6-BBA2-6D40-9393-4953FB2A3760}" type="doc">
      <dgm:prSet loTypeId="urn:microsoft.com/office/officeart/2005/8/layout/venn1" loCatId="" qsTypeId="urn:microsoft.com/office/officeart/2005/8/quickstyle/simple4" qsCatId="simple" csTypeId="urn:microsoft.com/office/officeart/2005/8/colors/accent0_3" csCatId="mainScheme" phldr="1"/>
      <dgm:spPr/>
    </dgm:pt>
    <dgm:pt modelId="{F55060FD-7C85-AA42-80B2-DD15F3815D2F}">
      <dgm:prSet phldrT="[Text]" custT="1"/>
      <dgm:spPr/>
      <dgm:t>
        <a:bodyPr/>
        <a:lstStyle/>
        <a:p>
          <a:r>
            <a:rPr lang="en-US" sz="2800" dirty="0" smtClean="0"/>
            <a:t>Company</a:t>
          </a:r>
          <a:endParaRPr lang="en-US" sz="2800" dirty="0"/>
        </a:p>
      </dgm:t>
    </dgm:pt>
    <dgm:pt modelId="{1686C201-9281-BA45-8784-119604CD0E0D}" type="parTrans" cxnId="{66ACFB72-E8EF-8344-9F04-51707320B437}">
      <dgm:prSet/>
      <dgm:spPr/>
      <dgm:t>
        <a:bodyPr/>
        <a:lstStyle/>
        <a:p>
          <a:endParaRPr lang="en-US"/>
        </a:p>
      </dgm:t>
    </dgm:pt>
    <dgm:pt modelId="{4A9B55D6-0B42-E944-A6FC-A877838CA8E4}" type="sibTrans" cxnId="{66ACFB72-E8EF-8344-9F04-51707320B437}">
      <dgm:prSet/>
      <dgm:spPr/>
      <dgm:t>
        <a:bodyPr/>
        <a:lstStyle/>
        <a:p>
          <a:endParaRPr lang="en-US"/>
        </a:p>
      </dgm:t>
    </dgm:pt>
    <dgm:pt modelId="{4439FB9B-5058-A749-89BB-060F012A1C97}">
      <dgm:prSet phldrT="[Text]" custT="1"/>
      <dgm:spPr/>
      <dgm:t>
        <a:bodyPr/>
        <a:lstStyle/>
        <a:p>
          <a:pPr marL="0" indent="0" algn="l"/>
          <a:r>
            <a:rPr lang="en-US" sz="2500" dirty="0" smtClean="0"/>
            <a:t>Competitors</a:t>
          </a:r>
          <a:endParaRPr lang="en-US" sz="2500" dirty="0"/>
        </a:p>
      </dgm:t>
    </dgm:pt>
    <dgm:pt modelId="{A7B58BCF-73E4-AD42-8646-8519147048EE}" type="parTrans" cxnId="{58D53C1B-88F0-F043-91F4-558553816E1B}">
      <dgm:prSet/>
      <dgm:spPr/>
      <dgm:t>
        <a:bodyPr/>
        <a:lstStyle/>
        <a:p>
          <a:endParaRPr lang="en-US"/>
        </a:p>
      </dgm:t>
    </dgm:pt>
    <dgm:pt modelId="{9FDC01FB-AC41-6E4D-BDEB-95F78A897CD0}" type="sibTrans" cxnId="{58D53C1B-88F0-F043-91F4-558553816E1B}">
      <dgm:prSet/>
      <dgm:spPr/>
      <dgm:t>
        <a:bodyPr/>
        <a:lstStyle/>
        <a:p>
          <a:endParaRPr lang="en-US"/>
        </a:p>
      </dgm:t>
    </dgm:pt>
    <dgm:pt modelId="{D7057667-52A1-6F4B-9B59-17390D9671DE}">
      <dgm:prSet phldrT="[Text]" custT="1"/>
      <dgm:spPr/>
      <dgm:t>
        <a:bodyPr/>
        <a:lstStyle/>
        <a:p>
          <a:r>
            <a:rPr lang="en-US" sz="3200" dirty="0" smtClean="0"/>
            <a:t>Hiring      Event</a:t>
          </a:r>
          <a:endParaRPr lang="en-US" sz="3200" dirty="0"/>
        </a:p>
      </dgm:t>
    </dgm:pt>
    <dgm:pt modelId="{C10BA201-0BB7-5E4A-9597-D4BA5DB4AB97}" type="parTrans" cxnId="{50F730E0-AE20-FD47-BCAD-F73D8A31EB75}">
      <dgm:prSet/>
      <dgm:spPr/>
      <dgm:t>
        <a:bodyPr/>
        <a:lstStyle/>
        <a:p>
          <a:endParaRPr lang="en-US"/>
        </a:p>
      </dgm:t>
    </dgm:pt>
    <dgm:pt modelId="{2D283055-6369-BF49-8354-3EAE92C36B8C}" type="sibTrans" cxnId="{50F730E0-AE20-FD47-BCAD-F73D8A31EB75}">
      <dgm:prSet/>
      <dgm:spPr/>
      <dgm:t>
        <a:bodyPr/>
        <a:lstStyle/>
        <a:p>
          <a:endParaRPr lang="en-US"/>
        </a:p>
      </dgm:t>
    </dgm:pt>
    <dgm:pt modelId="{F741495C-A7AD-3243-8982-5327A16A1EB3}" type="pres">
      <dgm:prSet presAssocID="{FF0144E6-BBA2-6D40-9393-4953FB2A3760}" presName="compositeShape" presStyleCnt="0">
        <dgm:presLayoutVars>
          <dgm:chMax val="7"/>
          <dgm:dir/>
          <dgm:resizeHandles val="exact"/>
        </dgm:presLayoutVars>
      </dgm:prSet>
      <dgm:spPr/>
    </dgm:pt>
    <dgm:pt modelId="{D3DE2FA0-BE66-D24E-B4AF-B1560DEEC485}" type="pres">
      <dgm:prSet presAssocID="{F55060FD-7C85-AA42-80B2-DD15F3815D2F}" presName="circ1" presStyleLbl="vennNode1" presStyleIdx="0" presStyleCnt="3"/>
      <dgm:spPr/>
      <dgm:t>
        <a:bodyPr/>
        <a:lstStyle/>
        <a:p>
          <a:endParaRPr lang="en-US"/>
        </a:p>
      </dgm:t>
    </dgm:pt>
    <dgm:pt modelId="{197554ED-CEBD-ED47-A99D-4101FFACF830}" type="pres">
      <dgm:prSet presAssocID="{F55060FD-7C85-AA42-80B2-DD15F3815D2F}" presName="circ1Tx" presStyleLbl="revTx" presStyleIdx="0" presStyleCnt="0">
        <dgm:presLayoutVars>
          <dgm:chMax val="0"/>
          <dgm:chPref val="0"/>
          <dgm:bulletEnabled val="1"/>
        </dgm:presLayoutVars>
      </dgm:prSet>
      <dgm:spPr/>
      <dgm:t>
        <a:bodyPr/>
        <a:lstStyle/>
        <a:p>
          <a:endParaRPr lang="en-US"/>
        </a:p>
      </dgm:t>
    </dgm:pt>
    <dgm:pt modelId="{A549B77C-BB83-DC4F-A6D2-1E0CD5CEB348}" type="pres">
      <dgm:prSet presAssocID="{4439FB9B-5058-A749-89BB-060F012A1C97}" presName="circ2" presStyleLbl="vennNode1" presStyleIdx="1" presStyleCnt="3" custLinFactNeighborX="17467"/>
      <dgm:spPr/>
      <dgm:t>
        <a:bodyPr/>
        <a:lstStyle/>
        <a:p>
          <a:endParaRPr lang="en-US"/>
        </a:p>
      </dgm:t>
    </dgm:pt>
    <dgm:pt modelId="{C486B81D-5E04-C045-9E16-156301E76C45}" type="pres">
      <dgm:prSet presAssocID="{4439FB9B-5058-A749-89BB-060F012A1C97}" presName="circ2Tx" presStyleLbl="revTx" presStyleIdx="0" presStyleCnt="0">
        <dgm:presLayoutVars>
          <dgm:chMax val="0"/>
          <dgm:chPref val="0"/>
          <dgm:bulletEnabled val="1"/>
        </dgm:presLayoutVars>
      </dgm:prSet>
      <dgm:spPr/>
      <dgm:t>
        <a:bodyPr/>
        <a:lstStyle/>
        <a:p>
          <a:endParaRPr lang="en-US"/>
        </a:p>
      </dgm:t>
    </dgm:pt>
    <dgm:pt modelId="{951B5B21-173B-E54D-A750-9BF5F426FB9E}" type="pres">
      <dgm:prSet presAssocID="{D7057667-52A1-6F4B-9B59-17390D9671DE}" presName="circ3" presStyleLbl="vennNode1" presStyleIdx="2" presStyleCnt="3" custLinFactNeighborX="529" custLinFactNeighborY="4833"/>
      <dgm:spPr/>
      <dgm:t>
        <a:bodyPr/>
        <a:lstStyle/>
        <a:p>
          <a:endParaRPr lang="en-US"/>
        </a:p>
      </dgm:t>
    </dgm:pt>
    <dgm:pt modelId="{C110B2DE-D6D1-8A4E-A891-FBAB21ED3A88}" type="pres">
      <dgm:prSet presAssocID="{D7057667-52A1-6F4B-9B59-17390D9671DE}" presName="circ3Tx" presStyleLbl="revTx" presStyleIdx="0" presStyleCnt="0">
        <dgm:presLayoutVars>
          <dgm:chMax val="0"/>
          <dgm:chPref val="0"/>
          <dgm:bulletEnabled val="1"/>
        </dgm:presLayoutVars>
      </dgm:prSet>
      <dgm:spPr/>
      <dgm:t>
        <a:bodyPr/>
        <a:lstStyle/>
        <a:p>
          <a:endParaRPr lang="en-US"/>
        </a:p>
      </dgm:t>
    </dgm:pt>
  </dgm:ptLst>
  <dgm:cxnLst>
    <dgm:cxn modelId="{66ACFB72-E8EF-8344-9F04-51707320B437}" srcId="{FF0144E6-BBA2-6D40-9393-4953FB2A3760}" destId="{F55060FD-7C85-AA42-80B2-DD15F3815D2F}" srcOrd="0" destOrd="0" parTransId="{1686C201-9281-BA45-8784-119604CD0E0D}" sibTransId="{4A9B55D6-0B42-E944-A6FC-A877838CA8E4}"/>
    <dgm:cxn modelId="{50F730E0-AE20-FD47-BCAD-F73D8A31EB75}" srcId="{FF0144E6-BBA2-6D40-9393-4953FB2A3760}" destId="{D7057667-52A1-6F4B-9B59-17390D9671DE}" srcOrd="2" destOrd="0" parTransId="{C10BA201-0BB7-5E4A-9597-D4BA5DB4AB97}" sibTransId="{2D283055-6369-BF49-8354-3EAE92C36B8C}"/>
    <dgm:cxn modelId="{7DDC5C3A-9999-B14A-9723-34531C06569E}" type="presOf" srcId="{4439FB9B-5058-A749-89BB-060F012A1C97}" destId="{C486B81D-5E04-C045-9E16-156301E76C45}" srcOrd="1" destOrd="0" presId="urn:microsoft.com/office/officeart/2005/8/layout/venn1"/>
    <dgm:cxn modelId="{58D53C1B-88F0-F043-91F4-558553816E1B}" srcId="{FF0144E6-BBA2-6D40-9393-4953FB2A3760}" destId="{4439FB9B-5058-A749-89BB-060F012A1C97}" srcOrd="1" destOrd="0" parTransId="{A7B58BCF-73E4-AD42-8646-8519147048EE}" sibTransId="{9FDC01FB-AC41-6E4D-BDEB-95F78A897CD0}"/>
    <dgm:cxn modelId="{875F8928-F9E3-6A47-A952-883DE015BA56}" type="presOf" srcId="{F55060FD-7C85-AA42-80B2-DD15F3815D2F}" destId="{D3DE2FA0-BE66-D24E-B4AF-B1560DEEC485}" srcOrd="0" destOrd="0" presId="urn:microsoft.com/office/officeart/2005/8/layout/venn1"/>
    <dgm:cxn modelId="{4AC2C430-82A1-D347-B559-1BECAA792A48}" type="presOf" srcId="{FF0144E6-BBA2-6D40-9393-4953FB2A3760}" destId="{F741495C-A7AD-3243-8982-5327A16A1EB3}" srcOrd="0" destOrd="0" presId="urn:microsoft.com/office/officeart/2005/8/layout/venn1"/>
    <dgm:cxn modelId="{0BF1E7F6-8B56-1945-9185-8A226A76FF09}" type="presOf" srcId="{D7057667-52A1-6F4B-9B59-17390D9671DE}" destId="{C110B2DE-D6D1-8A4E-A891-FBAB21ED3A88}" srcOrd="1" destOrd="0" presId="urn:microsoft.com/office/officeart/2005/8/layout/venn1"/>
    <dgm:cxn modelId="{D5683653-7B9F-D347-B2E8-0E36F0FE3C36}" type="presOf" srcId="{D7057667-52A1-6F4B-9B59-17390D9671DE}" destId="{951B5B21-173B-E54D-A750-9BF5F426FB9E}" srcOrd="0" destOrd="0" presId="urn:microsoft.com/office/officeart/2005/8/layout/venn1"/>
    <dgm:cxn modelId="{7C8B5EE2-9E17-4147-AA80-845887F88BE6}" type="presOf" srcId="{4439FB9B-5058-A749-89BB-060F012A1C97}" destId="{A549B77C-BB83-DC4F-A6D2-1E0CD5CEB348}" srcOrd="0" destOrd="0" presId="urn:microsoft.com/office/officeart/2005/8/layout/venn1"/>
    <dgm:cxn modelId="{1C933B2F-F3DD-BE4B-9445-A5A95FBF0E9A}" type="presOf" srcId="{F55060FD-7C85-AA42-80B2-DD15F3815D2F}" destId="{197554ED-CEBD-ED47-A99D-4101FFACF830}" srcOrd="1" destOrd="0" presId="urn:microsoft.com/office/officeart/2005/8/layout/venn1"/>
    <dgm:cxn modelId="{F51098A6-2F45-C849-BA34-05B9AB1780E3}" type="presParOf" srcId="{F741495C-A7AD-3243-8982-5327A16A1EB3}" destId="{D3DE2FA0-BE66-D24E-B4AF-B1560DEEC485}" srcOrd="0" destOrd="0" presId="urn:microsoft.com/office/officeart/2005/8/layout/venn1"/>
    <dgm:cxn modelId="{55F70546-7F8E-FC45-AB48-18585378F90E}" type="presParOf" srcId="{F741495C-A7AD-3243-8982-5327A16A1EB3}" destId="{197554ED-CEBD-ED47-A99D-4101FFACF830}" srcOrd="1" destOrd="0" presId="urn:microsoft.com/office/officeart/2005/8/layout/venn1"/>
    <dgm:cxn modelId="{6AB9469A-AB31-F148-8017-A562A2FFCBA6}" type="presParOf" srcId="{F741495C-A7AD-3243-8982-5327A16A1EB3}" destId="{A549B77C-BB83-DC4F-A6D2-1E0CD5CEB348}" srcOrd="2" destOrd="0" presId="urn:microsoft.com/office/officeart/2005/8/layout/venn1"/>
    <dgm:cxn modelId="{3636964D-3429-D047-9A27-8C26AFCE8D28}" type="presParOf" srcId="{F741495C-A7AD-3243-8982-5327A16A1EB3}" destId="{C486B81D-5E04-C045-9E16-156301E76C45}" srcOrd="3" destOrd="0" presId="urn:microsoft.com/office/officeart/2005/8/layout/venn1"/>
    <dgm:cxn modelId="{CD664C45-4BD2-D84A-B559-4236323446C6}" type="presParOf" srcId="{F741495C-A7AD-3243-8982-5327A16A1EB3}" destId="{951B5B21-173B-E54D-A750-9BF5F426FB9E}" srcOrd="4" destOrd="0" presId="urn:microsoft.com/office/officeart/2005/8/layout/venn1"/>
    <dgm:cxn modelId="{7481B0FE-746B-0B4F-99FB-6C6DE051D3C0}" type="presParOf" srcId="{F741495C-A7AD-3243-8982-5327A16A1EB3}" destId="{C110B2DE-D6D1-8A4E-A891-FBAB21ED3A8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2FA0-BE66-D24E-B4AF-B1560DEEC485}">
      <dsp:nvSpPr>
        <dsp:cNvPr id="0" name=""/>
        <dsp:cNvSpPr/>
      </dsp:nvSpPr>
      <dsp:spPr>
        <a:xfrm>
          <a:off x="1906863" y="66195"/>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Economy</a:t>
          </a:r>
          <a:endParaRPr lang="en-US" sz="3600" kern="1200" dirty="0"/>
        </a:p>
      </dsp:txBody>
      <dsp:txXfrm>
        <a:off x="2330517" y="622242"/>
        <a:ext cx="2330099" cy="1429833"/>
      </dsp:txXfrm>
    </dsp:sp>
    <dsp:sp modelId="{A549B77C-BB83-DC4F-A6D2-1E0CD5CEB348}">
      <dsp:nvSpPr>
        <dsp:cNvPr id="0" name=""/>
        <dsp:cNvSpPr/>
      </dsp:nvSpPr>
      <dsp:spPr>
        <a:xfrm>
          <a:off x="3053378" y="2052075"/>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Industry</a:t>
          </a:r>
          <a:endParaRPr lang="en-US" sz="3600" kern="1200" dirty="0"/>
        </a:p>
      </dsp:txBody>
      <dsp:txXfrm>
        <a:off x="4025135" y="2872906"/>
        <a:ext cx="1906444" cy="1747574"/>
      </dsp:txXfrm>
    </dsp:sp>
    <dsp:sp modelId="{951B5B21-173B-E54D-A750-9BF5F426FB9E}">
      <dsp:nvSpPr>
        <dsp:cNvPr id="0" name=""/>
        <dsp:cNvSpPr/>
      </dsp:nvSpPr>
      <dsp:spPr>
        <a:xfrm>
          <a:off x="760348" y="2052075"/>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Role</a:t>
          </a:r>
          <a:endParaRPr lang="en-US" sz="3600" kern="1200" dirty="0"/>
        </a:p>
      </dsp:txBody>
      <dsp:txXfrm>
        <a:off x="1059554" y="2872906"/>
        <a:ext cx="1906444" cy="174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2FA0-BE66-D24E-B4AF-B1560DEEC485}">
      <dsp:nvSpPr>
        <dsp:cNvPr id="0" name=""/>
        <dsp:cNvSpPr/>
      </dsp:nvSpPr>
      <dsp:spPr>
        <a:xfrm>
          <a:off x="1906863" y="66195"/>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Company</a:t>
          </a:r>
          <a:endParaRPr lang="en-US" sz="2800" kern="1200" dirty="0"/>
        </a:p>
      </dsp:txBody>
      <dsp:txXfrm>
        <a:off x="2330517" y="622242"/>
        <a:ext cx="2330099" cy="1429833"/>
      </dsp:txXfrm>
    </dsp:sp>
    <dsp:sp modelId="{A549B77C-BB83-DC4F-A6D2-1E0CD5CEB348}">
      <dsp:nvSpPr>
        <dsp:cNvPr id="0" name=""/>
        <dsp:cNvSpPr/>
      </dsp:nvSpPr>
      <dsp:spPr>
        <a:xfrm>
          <a:off x="3608376" y="2052075"/>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111250">
            <a:lnSpc>
              <a:spcPct val="90000"/>
            </a:lnSpc>
            <a:spcBef>
              <a:spcPct val="0"/>
            </a:spcBef>
            <a:spcAft>
              <a:spcPct val="35000"/>
            </a:spcAft>
          </a:pPr>
          <a:r>
            <a:rPr lang="en-US" sz="2500" kern="1200" dirty="0" smtClean="0"/>
            <a:t>Competitors</a:t>
          </a:r>
          <a:endParaRPr lang="en-US" sz="2500" kern="1200" dirty="0"/>
        </a:p>
      </dsp:txBody>
      <dsp:txXfrm>
        <a:off x="4580133" y="2872906"/>
        <a:ext cx="1906444" cy="1747574"/>
      </dsp:txXfrm>
    </dsp:sp>
    <dsp:sp modelId="{951B5B21-173B-E54D-A750-9BF5F426FB9E}">
      <dsp:nvSpPr>
        <dsp:cNvPr id="0" name=""/>
        <dsp:cNvSpPr/>
      </dsp:nvSpPr>
      <dsp:spPr>
        <a:xfrm>
          <a:off x="777157" y="2118271"/>
          <a:ext cx="3177408" cy="3177408"/>
        </a:xfrm>
        <a:prstGeom prst="ellipse">
          <a:avLst/>
        </a:prstGeom>
        <a:solidFill>
          <a:schemeClr val="dk2">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Hiring      Event</a:t>
          </a:r>
          <a:endParaRPr lang="en-US" sz="3200" kern="1200" dirty="0"/>
        </a:p>
      </dsp:txBody>
      <dsp:txXfrm>
        <a:off x="1076363" y="2939102"/>
        <a:ext cx="1906444" cy="17475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E4349-75B2-7D44-B491-39AE61133070}" type="datetimeFigureOut">
              <a:rPr lang="en-US" smtClean="0"/>
              <a:t>4/18/15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FD8FA-A8B5-1141-83C6-5904F2E098E3}" type="slidenum">
              <a:rPr lang="en-US" smtClean="0"/>
              <a:t>‹#›</a:t>
            </a:fld>
            <a:endParaRPr lang="en-US" dirty="0"/>
          </a:p>
        </p:txBody>
      </p:sp>
    </p:spTree>
    <p:extLst>
      <p:ext uri="{BB962C8B-B14F-4D97-AF65-F5344CB8AC3E}">
        <p14:creationId xmlns:p14="http://schemas.microsoft.com/office/powerpoint/2010/main" val="10583581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images limited to classroom presentation for student chapter of SHRM</a:t>
            </a:r>
            <a:r>
              <a:rPr lang="en-US" baseline="0" dirty="0" smtClean="0"/>
              <a:t> at WBU.</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a:t>
            </a:fld>
            <a:endParaRPr lang="en-US" dirty="0"/>
          </a:p>
        </p:txBody>
      </p:sp>
    </p:spTree>
    <p:extLst>
      <p:ext uri="{BB962C8B-B14F-4D97-AF65-F5344CB8AC3E}">
        <p14:creationId xmlns:p14="http://schemas.microsoft.com/office/powerpoint/2010/main" val="761838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Research: Identify elements that steer</a:t>
            </a:r>
          </a:p>
          <a:p>
            <a:r>
              <a:rPr lang="en-US" dirty="0" smtClean="0"/>
              <a:t>Economy</a:t>
            </a:r>
          </a:p>
          <a:p>
            <a:r>
              <a:rPr lang="en-US" dirty="0" smtClean="0"/>
              <a:t>Industries</a:t>
            </a:r>
          </a:p>
          <a:p>
            <a:r>
              <a:rPr lang="en-US" dirty="0" smtClean="0"/>
              <a:t>Occupations</a:t>
            </a:r>
          </a:p>
          <a:p>
            <a:r>
              <a:rPr lang="en-US" dirty="0" smtClean="0"/>
              <a:t>Sociology/population, demographics, legal regulatory, technology/innovation,  economy, competition (market forces)</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10</a:t>
            </a:fld>
            <a:endParaRPr lang="en-US" dirty="0"/>
          </a:p>
        </p:txBody>
      </p:sp>
    </p:spTree>
    <p:extLst>
      <p:ext uri="{BB962C8B-B14F-4D97-AF65-F5344CB8AC3E}">
        <p14:creationId xmlns:p14="http://schemas.microsoft.com/office/powerpoint/2010/main" val="368242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Research: Identify elements that give clarity to the opportunity</a:t>
            </a:r>
          </a:p>
          <a:p>
            <a:r>
              <a:rPr lang="en-US" dirty="0" smtClean="0"/>
              <a:t>Event – published</a:t>
            </a:r>
            <a:r>
              <a:rPr lang="en-US" baseline="0" dirty="0" smtClean="0"/>
              <a:t> or hidden</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11</a:t>
            </a:fld>
            <a:endParaRPr lang="en-US" dirty="0"/>
          </a:p>
        </p:txBody>
      </p:sp>
    </p:spTree>
    <p:extLst>
      <p:ext uri="{BB962C8B-B14F-4D97-AF65-F5344CB8AC3E}">
        <p14:creationId xmlns:p14="http://schemas.microsoft.com/office/powerpoint/2010/main" val="368242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Research: Identify elements that steer</a:t>
            </a:r>
          </a:p>
          <a:p>
            <a:r>
              <a:rPr lang="en-US" dirty="0" smtClean="0"/>
              <a:t>Economy</a:t>
            </a:r>
          </a:p>
          <a:p>
            <a:r>
              <a:rPr lang="en-US" dirty="0" smtClean="0"/>
              <a:t>Industries</a:t>
            </a:r>
          </a:p>
          <a:p>
            <a:r>
              <a:rPr lang="en-US" dirty="0" smtClean="0"/>
              <a:t>Occupations</a:t>
            </a:r>
          </a:p>
          <a:p>
            <a:r>
              <a:rPr lang="en-US" dirty="0" smtClean="0"/>
              <a:t>Sociology/population, demographics, legal regulatory, technology/innovation,  economy, competition (market forces)</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12</a:t>
            </a:fld>
            <a:endParaRPr lang="en-US" dirty="0"/>
          </a:p>
        </p:txBody>
      </p:sp>
    </p:spTree>
    <p:extLst>
      <p:ext uri="{BB962C8B-B14F-4D97-AF65-F5344CB8AC3E}">
        <p14:creationId xmlns:p14="http://schemas.microsoft.com/office/powerpoint/2010/main" val="368242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when you have answers to the items above, you have a dimensional SWOT analysis, as SW looks inward to your company/you and OT looks outward to the marketplace.  With this perspective - and it takes quite a few hours to build - you can create a resume replacement that might actually accomplish something.</a:t>
            </a:r>
          </a:p>
          <a:p>
            <a:endParaRPr lang="en-US" dirty="0" smtClean="0"/>
          </a:p>
          <a:p>
            <a:r>
              <a:rPr lang="en-US" dirty="0" smtClean="0"/>
              <a:t>But let me ask - what IS the measure of success with a resume?</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13</a:t>
            </a:fld>
            <a:endParaRPr lang="en-US" dirty="0"/>
          </a:p>
        </p:txBody>
      </p:sp>
    </p:spTree>
    <p:extLst>
      <p:ext uri="{BB962C8B-B14F-4D97-AF65-F5344CB8AC3E}">
        <p14:creationId xmlns:p14="http://schemas.microsoft.com/office/powerpoint/2010/main" val="60033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resume has one purpose: getting the INTERVIEW.</a:t>
            </a:r>
          </a:p>
          <a:p>
            <a:endParaRPr lang="en-US" baseline="0" dirty="0" smtClean="0"/>
          </a:p>
          <a:p>
            <a:r>
              <a:rPr lang="en-US" baseline="0" dirty="0" smtClean="0"/>
              <a:t>So if this is the case, let us recreate the resume by redefining it and giving it a new name.</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14</a:t>
            </a:fld>
            <a:endParaRPr lang="en-US" dirty="0"/>
          </a:p>
        </p:txBody>
      </p:sp>
    </p:spTree>
    <p:extLst>
      <p:ext uri="{BB962C8B-B14F-4D97-AF65-F5344CB8AC3E}">
        <p14:creationId xmlns:p14="http://schemas.microsoft.com/office/powerpoint/2010/main" val="265878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proposal</a:t>
            </a:r>
            <a:r>
              <a:rPr lang="en-US" baseline="0" dirty="0" smtClean="0"/>
              <a:t> is usually submitted in response to a request for proposal or RFP.  In the hiring world, that RFP is often called the job announcement.</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16</a:t>
            </a:fld>
            <a:endParaRPr lang="en-US" dirty="0"/>
          </a:p>
        </p:txBody>
      </p:sp>
    </p:spTree>
    <p:extLst>
      <p:ext uri="{BB962C8B-B14F-4D97-AF65-F5344CB8AC3E}">
        <p14:creationId xmlns:p14="http://schemas.microsoft.com/office/powerpoint/2010/main" val="41789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Sections of a proposal style of resume that customizes it</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17</a:t>
            </a:fld>
            <a:endParaRPr lang="en-US" dirty="0"/>
          </a:p>
        </p:txBody>
      </p:sp>
    </p:spTree>
    <p:extLst>
      <p:ext uri="{BB962C8B-B14F-4D97-AF65-F5344CB8AC3E}">
        <p14:creationId xmlns:p14="http://schemas.microsoft.com/office/powerpoint/2010/main" val="41221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20</a:t>
            </a:fld>
            <a:endParaRPr lang="en-US" dirty="0"/>
          </a:p>
        </p:txBody>
      </p:sp>
    </p:spTree>
    <p:extLst>
      <p:ext uri="{BB962C8B-B14F-4D97-AF65-F5344CB8AC3E}">
        <p14:creationId xmlns:p14="http://schemas.microsoft.com/office/powerpoint/2010/main" val="375507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Technology – scanners and ATS</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23</a:t>
            </a:fld>
            <a:endParaRPr lang="en-US" dirty="0"/>
          </a:p>
        </p:txBody>
      </p:sp>
    </p:spTree>
    <p:extLst>
      <p:ext uri="{BB962C8B-B14F-4D97-AF65-F5344CB8AC3E}">
        <p14:creationId xmlns:p14="http://schemas.microsoft.com/office/powerpoint/2010/main" val="226443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24</a:t>
            </a:fld>
            <a:endParaRPr lang="en-US" dirty="0"/>
          </a:p>
        </p:txBody>
      </p:sp>
    </p:spTree>
    <p:extLst>
      <p:ext uri="{BB962C8B-B14F-4D97-AF65-F5344CB8AC3E}">
        <p14:creationId xmlns:p14="http://schemas.microsoft.com/office/powerpoint/2010/main" val="241804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http://www.businessinsider.com/how-resumes-have-evolved-since-their-first-creation-in-1482-2011-2?op=1</a:t>
            </a:r>
          </a:p>
          <a:p>
            <a:endParaRPr lang="en-US" dirty="0" smtClean="0"/>
          </a:p>
          <a:p>
            <a:r>
              <a:rPr lang="en-US" dirty="0" smtClean="0"/>
              <a:t>1482</a:t>
            </a:r>
          </a:p>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2</a:t>
            </a:fld>
            <a:endParaRPr lang="en-US" dirty="0"/>
          </a:p>
        </p:txBody>
      </p:sp>
    </p:spTree>
    <p:extLst>
      <p:ext uri="{BB962C8B-B14F-4D97-AF65-F5344CB8AC3E}">
        <p14:creationId xmlns:p14="http://schemas.microsoft.com/office/powerpoint/2010/main" val="3290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as a txt file and create a wordle.</a:t>
            </a:r>
          </a:p>
          <a:p>
            <a:r>
              <a:rPr lang="en-US" dirty="0" smtClean="0"/>
              <a:t>Do same with the job ad.</a:t>
            </a:r>
          </a:p>
          <a:p>
            <a:r>
              <a:rPr lang="en-US" dirty="0" smtClean="0"/>
              <a:t>Compare</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28</a:t>
            </a:fld>
            <a:endParaRPr lang="en-US" dirty="0"/>
          </a:p>
        </p:txBody>
      </p:sp>
    </p:spTree>
    <p:extLst>
      <p:ext uri="{BB962C8B-B14F-4D97-AF65-F5344CB8AC3E}">
        <p14:creationId xmlns:p14="http://schemas.microsoft.com/office/powerpoint/2010/main" val="284787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Re.vu/mrydesky</a:t>
            </a:r>
          </a:p>
          <a:p>
            <a:r>
              <a:rPr lang="en-US" dirty="0" smtClean="0"/>
              <a:t>http://re.vu/mrydesky</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31</a:t>
            </a:fld>
            <a:endParaRPr lang="en-US" dirty="0"/>
          </a:p>
        </p:txBody>
      </p:sp>
    </p:spTree>
    <p:extLst>
      <p:ext uri="{BB962C8B-B14F-4D97-AF65-F5344CB8AC3E}">
        <p14:creationId xmlns:p14="http://schemas.microsoft.com/office/powerpoint/2010/main" val="409217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http://vizualize.me/mrydesky</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32</a:t>
            </a:fld>
            <a:endParaRPr lang="en-US" dirty="0"/>
          </a:p>
        </p:txBody>
      </p:sp>
    </p:spTree>
    <p:extLst>
      <p:ext uri="{BB962C8B-B14F-4D97-AF65-F5344CB8AC3E}">
        <p14:creationId xmlns:p14="http://schemas.microsoft.com/office/powerpoint/2010/main" val="545778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33</a:t>
            </a:fld>
            <a:endParaRPr lang="en-US" dirty="0"/>
          </a:p>
        </p:txBody>
      </p:sp>
    </p:spTree>
    <p:extLst>
      <p:ext uri="{BB962C8B-B14F-4D97-AF65-F5344CB8AC3E}">
        <p14:creationId xmlns:p14="http://schemas.microsoft.com/office/powerpoint/2010/main" val="359807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t>
            </a:r>
            <a:r>
              <a:rPr lang="en-US" dirty="0" err="1" smtClean="0"/>
              <a:t>iframe</a:t>
            </a:r>
            <a:r>
              <a:rPr lang="en-US" dirty="0" smtClean="0"/>
              <a:t> </a:t>
            </a:r>
            <a:r>
              <a:rPr lang="en-US" dirty="0" err="1" smtClean="0"/>
              <a:t>src</a:t>
            </a:r>
            <a:r>
              <a:rPr lang="en-US" dirty="0" smtClean="0"/>
              <a:t>="https://</a:t>
            </a:r>
            <a:r>
              <a:rPr lang="en-US" dirty="0" err="1" smtClean="0"/>
              <a:t>www.slideshare.net</a:t>
            </a:r>
            <a:r>
              <a:rPr lang="en-US" dirty="0" smtClean="0"/>
              <a:t>/slideshow/</a:t>
            </a:r>
            <a:r>
              <a:rPr lang="en-US" dirty="0" err="1" smtClean="0"/>
              <a:t>embed_code</a:t>
            </a:r>
            <a:r>
              <a:rPr lang="en-US" dirty="0" smtClean="0"/>
              <a:t>/key/tBvWn6fhKQ2fBD" width="476" height="400" </a:t>
            </a:r>
            <a:r>
              <a:rPr lang="en-US" dirty="0" err="1" smtClean="0"/>
              <a:t>frameborder</a:t>
            </a:r>
            <a:r>
              <a:rPr lang="en-US" dirty="0" smtClean="0"/>
              <a:t>="0" </a:t>
            </a:r>
            <a:r>
              <a:rPr lang="en-US" dirty="0" err="1" smtClean="0"/>
              <a:t>marginwidth</a:t>
            </a:r>
            <a:r>
              <a:rPr lang="en-US" dirty="0" smtClean="0"/>
              <a:t>="0" </a:t>
            </a:r>
            <a:r>
              <a:rPr lang="en-US" dirty="0" err="1" smtClean="0"/>
              <a:t>marginheight</a:t>
            </a:r>
            <a:r>
              <a:rPr lang="en-US" dirty="0" smtClean="0"/>
              <a:t>="0" scrolling="no"&gt;&lt;/</a:t>
            </a:r>
            <a:r>
              <a:rPr lang="en-US" dirty="0" err="1" smtClean="0"/>
              <a:t>iframe</a:t>
            </a:r>
            <a:r>
              <a:rPr lang="en-US" dirty="0" smtClean="0"/>
              <a:t>&gt;</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35</a:t>
            </a:fld>
            <a:endParaRPr lang="en-US" dirty="0"/>
          </a:p>
        </p:txBody>
      </p:sp>
    </p:spTree>
    <p:extLst>
      <p:ext uri="{BB962C8B-B14F-4D97-AF65-F5344CB8AC3E}">
        <p14:creationId xmlns:p14="http://schemas.microsoft.com/office/powerpoint/2010/main" val="69773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3</a:t>
            </a:fld>
            <a:endParaRPr lang="en-US" dirty="0"/>
          </a:p>
        </p:txBody>
      </p:sp>
    </p:spTree>
    <p:extLst>
      <p:ext uri="{BB962C8B-B14F-4D97-AF65-F5344CB8AC3E}">
        <p14:creationId xmlns:p14="http://schemas.microsoft.com/office/powerpoint/2010/main" val="405224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dispense with the concept of resumes. The resume is held to a standard of something one can take with to dispense at job fairs, something to tweak for application purposes, and something of value in job hunting but overlooked in education and entrepreneurial pursuits. The resume is antiquated but we persist in encouraging its devotees to limiting it no more than two page filled with expression of what we think is most laudable about our endeavors.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to that, I I toss an old fashioned epithet: balderdash.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B9FD8FA-A8B5-1141-83C6-5904F2E098E3}" type="slidenum">
              <a:rPr lang="en-US" smtClean="0"/>
              <a:t>4</a:t>
            </a:fld>
            <a:endParaRPr lang="en-US" dirty="0"/>
          </a:p>
        </p:txBody>
      </p:sp>
    </p:spTree>
    <p:extLst>
      <p:ext uri="{BB962C8B-B14F-4D97-AF65-F5344CB8AC3E}">
        <p14:creationId xmlns:p14="http://schemas.microsoft.com/office/powerpoint/2010/main" val="36522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may I offer an alternative? May I invite you to retool your skills? If you accept, know that we will start from the perspective of the very big picture. We will construct a new context and I will sound like I am delivering a class in business management, or perhaps entrepreneurial thinking. With that back drop, let's re-engineer the purpose of your personal marketing and  focus on your target, your goal, your intended outcome. In true systems thinking, we can then assess the gap between where we are and where we want to be - and with that clearly defined, we will dive into persuasive communications.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the result? I will suggest a replacement for the resume. Something that is like a heat seeking missile. Something that is quick to assemble once you have amassed the raw goods, something that is customized to and delivered in the recipient's language.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Ready? In full disclosure, I must tell you that I teach this for DOL to DOD through a subcontractor relationship and students tell me that 3 8 hour days is not enough time to digest the concepts let a lone apply it. I suspect they would say the same if we met for three weeks - so beware, keep your pen in motion for notes, and keep your seat belt fastened.</a:t>
            </a:r>
          </a:p>
          <a:p>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5</a:t>
            </a:fld>
            <a:endParaRPr lang="en-US" dirty="0"/>
          </a:p>
        </p:txBody>
      </p:sp>
    </p:spTree>
    <p:extLst>
      <p:ext uri="{BB962C8B-B14F-4D97-AF65-F5344CB8AC3E}">
        <p14:creationId xmlns:p14="http://schemas.microsoft.com/office/powerpoint/2010/main" val="78413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Raw Goods</a:t>
            </a:r>
          </a:p>
          <a:p>
            <a:r>
              <a:rPr lang="en-US" dirty="0" smtClean="0"/>
              <a:t>Personal Mission Statement</a:t>
            </a:r>
          </a:p>
          <a:p>
            <a:r>
              <a:rPr lang="en-US" dirty="0" smtClean="0"/>
              <a:t>Annual Goals &amp; Objectives</a:t>
            </a:r>
          </a:p>
          <a:p>
            <a:r>
              <a:rPr lang="en-US" dirty="0" smtClean="0"/>
              <a:t>Values &amp; Vision - how do you live and what is your dream?</a:t>
            </a:r>
          </a:p>
          <a:p>
            <a:r>
              <a:rPr lang="en-US" dirty="0" smtClean="0"/>
              <a:t>500 - 750 Skills</a:t>
            </a:r>
          </a:p>
          <a:p>
            <a:r>
              <a:rPr lang="en-US" dirty="0" smtClean="0"/>
              <a:t>CLAMS</a:t>
            </a:r>
          </a:p>
          <a:p>
            <a:r>
              <a:rPr lang="en-US" dirty="0" smtClean="0"/>
              <a:t>What does Where look like?</a:t>
            </a:r>
          </a:p>
          <a:p>
            <a:r>
              <a:rPr lang="en-US" dirty="0" smtClean="0"/>
              <a:t>Your Career Management Plan: Three Chapters</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6</a:t>
            </a:fld>
            <a:endParaRPr lang="en-US" dirty="0"/>
          </a:p>
        </p:txBody>
      </p:sp>
    </p:spTree>
    <p:extLst>
      <p:ext uri="{BB962C8B-B14F-4D97-AF65-F5344CB8AC3E}">
        <p14:creationId xmlns:p14="http://schemas.microsoft.com/office/powerpoint/2010/main" val="169610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 and Branding</a:t>
            </a:r>
          </a:p>
          <a:p>
            <a:r>
              <a:rPr lang="en-US" dirty="0" smtClean="0"/>
              <a:t>Brand (Reputation)</a:t>
            </a:r>
          </a:p>
          <a:p>
            <a:r>
              <a:rPr lang="en-US" dirty="0" smtClean="0"/>
              <a:t>Brand Name</a:t>
            </a:r>
          </a:p>
          <a:p>
            <a:r>
              <a:rPr lang="en-US" dirty="0" smtClean="0"/>
              <a:t>What do you Sell?</a:t>
            </a:r>
          </a:p>
          <a:p>
            <a:r>
              <a:rPr lang="en-US" dirty="0" smtClean="0"/>
              <a:t>The 4 Ps (product place price promotion)</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7</a:t>
            </a:fld>
            <a:endParaRPr lang="en-US" dirty="0"/>
          </a:p>
        </p:txBody>
      </p:sp>
    </p:spTree>
    <p:extLst>
      <p:ext uri="{BB962C8B-B14F-4D97-AF65-F5344CB8AC3E}">
        <p14:creationId xmlns:p14="http://schemas.microsoft.com/office/powerpoint/2010/main" val="335063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Channels of Communication</a:t>
            </a:r>
          </a:p>
          <a:p>
            <a:r>
              <a:rPr lang="en-US" dirty="0" smtClean="0"/>
              <a:t>Personal Business Card</a:t>
            </a:r>
          </a:p>
          <a:p>
            <a:r>
              <a:rPr lang="en-US" dirty="0" smtClean="0"/>
              <a:t>PPF &amp; Bio</a:t>
            </a:r>
          </a:p>
          <a:p>
            <a:r>
              <a:rPr lang="en-US" dirty="0" smtClean="0"/>
              <a:t>Social Media</a:t>
            </a:r>
          </a:p>
          <a:p>
            <a:r>
              <a:rPr lang="en-US" dirty="0" smtClean="0"/>
              <a:t>LinkedIn</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8</a:t>
            </a:fld>
            <a:endParaRPr lang="en-US" dirty="0"/>
          </a:p>
        </p:txBody>
      </p:sp>
    </p:spTree>
    <p:extLst>
      <p:ext uri="{BB962C8B-B14F-4D97-AF65-F5344CB8AC3E}">
        <p14:creationId xmlns:p14="http://schemas.microsoft.com/office/powerpoint/2010/main" val="280414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the words to describe what you are selling in terms of skills wit</a:t>
            </a:r>
            <a:r>
              <a:rPr lang="en-US" baseline="0" dirty="0" smtClean="0"/>
              <a:t>h which to perform in a job?</a:t>
            </a:r>
          </a:p>
          <a:p>
            <a:r>
              <a:rPr lang="en-US" baseline="0" dirty="0" smtClean="0"/>
              <a:t>Do you know the market value of someone who is appropriately experiences and educated for a job?</a:t>
            </a:r>
          </a:p>
          <a:p>
            <a:r>
              <a:rPr lang="en-US" baseline="0" dirty="0" smtClean="0"/>
              <a:t>Do you know how these two are influences by the place in which the job is located?</a:t>
            </a:r>
          </a:p>
          <a:p>
            <a:endParaRPr lang="en-US" baseline="0" dirty="0" smtClean="0"/>
          </a:p>
          <a:p>
            <a:r>
              <a:rPr lang="en-US" baseline="0" dirty="0" smtClean="0"/>
              <a:t>Do you have a strategy for communicating what you can do to help a company reach its goals (promotion?)</a:t>
            </a:r>
            <a:endParaRPr lang="en-US" dirty="0"/>
          </a:p>
        </p:txBody>
      </p:sp>
      <p:sp>
        <p:nvSpPr>
          <p:cNvPr id="4" name="Slide Number Placeholder 3"/>
          <p:cNvSpPr>
            <a:spLocks noGrp="1"/>
          </p:cNvSpPr>
          <p:nvPr>
            <p:ph type="sldNum" sz="quarter" idx="10"/>
          </p:nvPr>
        </p:nvSpPr>
        <p:spPr/>
        <p:txBody>
          <a:bodyPr/>
          <a:lstStyle/>
          <a:p>
            <a:fld id="{DB9FD8FA-A8B5-1141-83C6-5904F2E098E3}" type="slidenum">
              <a:rPr lang="en-US" smtClean="0"/>
              <a:t>9</a:t>
            </a:fld>
            <a:endParaRPr lang="en-US" dirty="0"/>
          </a:p>
        </p:txBody>
      </p:sp>
    </p:spTree>
    <p:extLst>
      <p:ext uri="{BB962C8B-B14F-4D97-AF65-F5344CB8AC3E}">
        <p14:creationId xmlns:p14="http://schemas.microsoft.com/office/powerpoint/2010/main" val="362511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E8981B7-9C7F-AF4C-8CE0-120BA70AEF2B}" type="datetimeFigureOut">
              <a:rPr lang="en-US" smtClean="0"/>
              <a:t>4/18/15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981B7-9C7F-AF4C-8CE0-120BA70AEF2B}" type="datetimeFigureOut">
              <a:rPr lang="en-US" smtClean="0"/>
              <a:t>4/18/15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981B7-9C7F-AF4C-8CE0-120BA70AEF2B}" type="datetimeFigureOut">
              <a:rPr lang="en-US" smtClean="0"/>
              <a:t>4/18/15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8981B7-9C7F-AF4C-8CE0-120BA70AEF2B}" type="datetimeFigureOut">
              <a:rPr lang="en-US" smtClean="0"/>
              <a:t>4/18/15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8981B7-9C7F-AF4C-8CE0-120BA70AEF2B}" type="datetimeFigureOut">
              <a:rPr lang="en-US" smtClean="0"/>
              <a:t>4/18/15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8981B7-9C7F-AF4C-8CE0-120BA70AEF2B}" type="datetimeFigureOut">
              <a:rPr lang="en-US" smtClean="0"/>
              <a:t>4/18/15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E8981B7-9C7F-AF4C-8CE0-120BA70AEF2B}" type="datetimeFigureOut">
              <a:rPr lang="en-US" smtClean="0"/>
              <a:t>4/18/15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E8981B7-9C7F-AF4C-8CE0-120BA70AEF2B}" type="datetimeFigureOut">
              <a:rPr lang="en-US" smtClean="0"/>
              <a:t>4/18/15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3ED4AE-44CC-2D4C-A927-A762DE5AE07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E8981B7-9C7F-AF4C-8CE0-120BA70AEF2B}" type="datetimeFigureOut">
              <a:rPr lang="en-US" smtClean="0"/>
              <a:t>4/18/15</a:t>
            </a:fld>
            <a:endParaRPr lang="en-US" dirty="0"/>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F73ED4AE-44CC-2D4C-A927-A762DE5AE07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hyperlink" Target="http://www.businessinsider.com/how-resumes-have-evolved-since-their-first-creation-in-1482-2011-2?op=1"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re.vu/mrydesky"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hyperlink" Target="http://vizualize.me/mrydesky"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ransitionmanagement.us" TargetMode="External"/><Relationship Id="rId4" Type="http://schemas.openxmlformats.org/officeDocument/2006/relationships/hyperlink" Target="file://localhost/%3Ciframe%20src=%22https/::www.slideshare.net:slideshow:embed_code:key:tBvWn6fhKQ2fBD%22%20width=%22476%22%20height=%22400%22%20frameborder=%220%22%20marginwidth=%220%22%20marginheight=%220%22%20scrolling=%22no%22%3E%3C:iframe%3E"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407" y="364982"/>
            <a:ext cx="7772400" cy="1470025"/>
          </a:xfrm>
        </p:spPr>
        <p:txBody>
          <a:bodyPr>
            <a:normAutofit/>
          </a:bodyPr>
          <a:lstStyle/>
          <a:p>
            <a:r>
              <a:rPr lang="en-US" sz="8000" dirty="0" smtClean="0"/>
              <a:t>Resumes</a:t>
            </a:r>
            <a:endParaRPr lang="en-US" sz="8000" dirty="0"/>
          </a:p>
        </p:txBody>
      </p:sp>
      <p:sp>
        <p:nvSpPr>
          <p:cNvPr id="3" name="Subtitle 2"/>
          <p:cNvSpPr>
            <a:spLocks noGrp="1"/>
          </p:cNvSpPr>
          <p:nvPr>
            <p:ph type="subTitle" idx="1"/>
          </p:nvPr>
        </p:nvSpPr>
        <p:spPr>
          <a:xfrm>
            <a:off x="1313207" y="3346025"/>
            <a:ext cx="6400800" cy="2449892"/>
          </a:xfrm>
        </p:spPr>
        <p:txBody>
          <a:bodyPr>
            <a:noAutofit/>
          </a:bodyPr>
          <a:lstStyle/>
          <a:p>
            <a:r>
              <a:rPr lang="en-US" sz="3600" b="1" dirty="0" smtClean="0"/>
              <a:t>Mary M Rydesky</a:t>
            </a:r>
          </a:p>
          <a:p>
            <a:r>
              <a:rPr lang="en-US" sz="3600" b="1" dirty="0" smtClean="0"/>
              <a:t>Transition Management</a:t>
            </a:r>
            <a:br>
              <a:rPr lang="en-US" sz="3600" b="1" dirty="0" smtClean="0"/>
            </a:br>
            <a:r>
              <a:rPr lang="en-US" sz="3600" b="1" dirty="0" smtClean="0"/>
              <a:t>Wayland Baptist University </a:t>
            </a:r>
            <a:br>
              <a:rPr lang="en-US" sz="3600" b="1" dirty="0" smtClean="0"/>
            </a:br>
            <a:r>
              <a:rPr lang="en-US" sz="3600" b="1" dirty="0" smtClean="0"/>
              <a:t>Student Chapter</a:t>
            </a:r>
            <a:r>
              <a:rPr lang="en-US" sz="3600" b="1" dirty="0" smtClean="0"/>
              <a:t>/SHRM</a:t>
            </a:r>
            <a:endParaRPr lang="en-US" sz="3600" b="1" dirty="0" smtClean="0"/>
          </a:p>
          <a:p>
            <a:r>
              <a:rPr lang="en-US" b="1" dirty="0" smtClean="0"/>
              <a:t>2015</a:t>
            </a:r>
            <a:endParaRPr lang="en-US" b="1" dirty="0"/>
          </a:p>
        </p:txBody>
      </p:sp>
      <p:pic>
        <p:nvPicPr>
          <p:cNvPr id="4" name="Picture 3" descr="TM-logo-new-lg.png"/>
          <p:cNvPicPr>
            <a:picLocks noChangeAspect="1"/>
          </p:cNvPicPr>
          <p:nvPr/>
        </p:nvPicPr>
        <p:blipFill>
          <a:blip r:embed="rId3">
            <a:alphaModFix/>
            <a:extLst>
              <a:ext uri="{BEBA8EAE-BF5A-486C-A8C5-ECC9F3942E4B}">
                <a14:imgProps xmlns:a14="http://schemas.microsoft.com/office/drawing/2010/main">
                  <a14:imgLayer r:embed="rId4">
                    <a14:imgEffect>
                      <a14:backgroundRemoval t="2041" b="69898" l="0" r="99074"/>
                    </a14:imgEffect>
                  </a14:imgLayer>
                </a14:imgProps>
              </a:ext>
              <a:ext uri="{28A0092B-C50C-407E-A947-70E740481C1C}">
                <a14:useLocalDpi xmlns:a14="http://schemas.microsoft.com/office/drawing/2010/main"/>
              </a:ext>
            </a:extLst>
          </a:blip>
          <a:stretch>
            <a:fillRect/>
          </a:stretch>
        </p:blipFill>
        <p:spPr>
          <a:xfrm>
            <a:off x="3142007" y="1732787"/>
            <a:ext cx="2743200" cy="2518388"/>
          </a:xfrm>
          <a:prstGeom prst="rect">
            <a:avLst/>
          </a:prstGeom>
        </p:spPr>
      </p:pic>
    </p:spTree>
    <p:extLst>
      <p:ext uri="{BB962C8B-B14F-4D97-AF65-F5344CB8AC3E}">
        <p14:creationId xmlns:p14="http://schemas.microsoft.com/office/powerpoint/2010/main" val="232591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(Ongoing)</a:t>
            </a:r>
            <a:endParaRPr lang="en-US" dirty="0"/>
          </a:p>
        </p:txBody>
      </p:sp>
      <p:graphicFrame>
        <p:nvGraphicFramePr>
          <p:cNvPr id="5" name="Diagram 4"/>
          <p:cNvGraphicFramePr/>
          <p:nvPr>
            <p:extLst>
              <p:ext uri="{D42A27DB-BD31-4B8C-83A1-F6EECF244321}">
                <p14:modId xmlns:p14="http://schemas.microsoft.com/office/powerpoint/2010/main" val="875980239"/>
              </p:ext>
            </p:extLst>
          </p:nvPr>
        </p:nvGraphicFramePr>
        <p:xfrm>
          <a:off x="948502" y="1211725"/>
          <a:ext cx="6991135" cy="529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520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(Targeted)</a:t>
            </a:r>
            <a:endParaRPr lang="en-US" dirty="0"/>
          </a:p>
        </p:txBody>
      </p:sp>
      <p:graphicFrame>
        <p:nvGraphicFramePr>
          <p:cNvPr id="5" name="Diagram 4"/>
          <p:cNvGraphicFramePr/>
          <p:nvPr>
            <p:extLst>
              <p:ext uri="{D42A27DB-BD31-4B8C-83A1-F6EECF244321}">
                <p14:modId xmlns:p14="http://schemas.microsoft.com/office/powerpoint/2010/main" val="2832111911"/>
              </p:ext>
            </p:extLst>
          </p:nvPr>
        </p:nvGraphicFramePr>
        <p:xfrm>
          <a:off x="948502" y="1211725"/>
          <a:ext cx="6991135" cy="529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8160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pic>
        <p:nvPicPr>
          <p:cNvPr id="2" name="Picture 1"/>
          <p:cNvPicPr>
            <a:picLocks noChangeAspect="1"/>
          </p:cNvPicPr>
          <p:nvPr/>
        </p:nvPicPr>
        <p:blipFill>
          <a:blip r:embed="rId3"/>
          <a:stretch>
            <a:fillRect/>
          </a:stretch>
        </p:blipFill>
        <p:spPr>
          <a:xfrm>
            <a:off x="1515202" y="1060625"/>
            <a:ext cx="6113596" cy="5797375"/>
          </a:xfrm>
          <a:prstGeom prst="rect">
            <a:avLst/>
          </a:prstGeom>
        </p:spPr>
      </p:pic>
    </p:spTree>
    <p:extLst>
      <p:ext uri="{BB962C8B-B14F-4D97-AF65-F5344CB8AC3E}">
        <p14:creationId xmlns:p14="http://schemas.microsoft.com/office/powerpoint/2010/main" val="3930552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a:t>
            </a:r>
            <a:endParaRPr lang="en-US" dirty="0"/>
          </a:p>
        </p:txBody>
      </p:sp>
      <p:pic>
        <p:nvPicPr>
          <p:cNvPr id="3" name="Picture 2"/>
          <p:cNvPicPr>
            <a:picLocks noChangeAspect="1"/>
          </p:cNvPicPr>
          <p:nvPr/>
        </p:nvPicPr>
        <p:blipFill>
          <a:blip r:embed="rId3"/>
          <a:stretch>
            <a:fillRect/>
          </a:stretch>
        </p:blipFill>
        <p:spPr>
          <a:xfrm>
            <a:off x="2014759" y="1722889"/>
            <a:ext cx="5114482" cy="4300340"/>
          </a:xfrm>
          <a:prstGeom prst="rect">
            <a:avLst/>
          </a:prstGeom>
        </p:spPr>
      </p:pic>
    </p:spTree>
    <p:extLst>
      <p:ext uri="{BB962C8B-B14F-4D97-AF65-F5344CB8AC3E}">
        <p14:creationId xmlns:p14="http://schemas.microsoft.com/office/powerpoint/2010/main" val="345565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Resume’s Purpose</a:t>
            </a:r>
            <a:endParaRPr lang="en-US" dirty="0"/>
          </a:p>
        </p:txBody>
      </p:sp>
      <p:pic>
        <p:nvPicPr>
          <p:cNvPr id="3" name="Picture 2"/>
          <p:cNvPicPr>
            <a:picLocks noChangeAspect="1"/>
          </p:cNvPicPr>
          <p:nvPr/>
        </p:nvPicPr>
        <p:blipFill>
          <a:blip r:embed="rId3"/>
          <a:stretch>
            <a:fillRect/>
          </a:stretch>
        </p:blipFill>
        <p:spPr>
          <a:xfrm>
            <a:off x="1228301" y="1873800"/>
            <a:ext cx="6687398" cy="3710284"/>
          </a:xfrm>
          <a:prstGeom prst="rect">
            <a:avLst/>
          </a:prstGeom>
        </p:spPr>
      </p:pic>
    </p:spTree>
    <p:extLst>
      <p:ext uri="{BB962C8B-B14F-4D97-AF65-F5344CB8AC3E}">
        <p14:creationId xmlns:p14="http://schemas.microsoft.com/office/powerpoint/2010/main" val="32438386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Resume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36380" y="1367530"/>
            <a:ext cx="4671240" cy="4135150"/>
          </a:xfrm>
          <a:prstGeom prst="rect">
            <a:avLst/>
          </a:prstGeom>
        </p:spPr>
      </p:pic>
    </p:spTree>
    <p:extLst>
      <p:ext uri="{BB962C8B-B14F-4D97-AF65-F5344CB8AC3E}">
        <p14:creationId xmlns:p14="http://schemas.microsoft.com/office/powerpoint/2010/main" val="35854630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Contact Information</a:t>
            </a:r>
          </a:p>
          <a:p>
            <a:r>
              <a:rPr lang="en-US" dirty="0" smtClean="0"/>
              <a:t>Objective</a:t>
            </a:r>
          </a:p>
          <a:p>
            <a:r>
              <a:rPr lang="en-US" dirty="0" smtClean="0"/>
              <a:t>Summary</a:t>
            </a:r>
          </a:p>
          <a:p>
            <a:r>
              <a:rPr lang="en-US" dirty="0" smtClean="0"/>
              <a:t>Work History</a:t>
            </a:r>
          </a:p>
          <a:p>
            <a:r>
              <a:rPr lang="en-US" dirty="0" smtClean="0"/>
              <a:t>Education &amp; Training</a:t>
            </a:r>
          </a:p>
          <a:p>
            <a:r>
              <a:rPr lang="en-US" dirty="0" smtClean="0"/>
              <a:t>Awards</a:t>
            </a:r>
          </a:p>
          <a:p>
            <a:r>
              <a:rPr lang="en-US" dirty="0" smtClean="0"/>
              <a:t>Professional Affiliations</a:t>
            </a:r>
          </a:p>
          <a:p>
            <a:r>
              <a:rPr lang="en-US" dirty="0" smtClean="0"/>
              <a:t>Volunteer Affiliations</a:t>
            </a:r>
          </a:p>
          <a:p>
            <a:endParaRPr lang="en-US" dirty="0"/>
          </a:p>
        </p:txBody>
      </p:sp>
    </p:spTree>
    <p:extLst>
      <p:ext uri="{BB962C8B-B14F-4D97-AF65-F5344CB8AC3E}">
        <p14:creationId xmlns:p14="http://schemas.microsoft.com/office/powerpoint/2010/main" val="2156662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 Customized</a:t>
            </a:r>
            <a:endParaRPr lang="en-US" dirty="0"/>
          </a:p>
        </p:txBody>
      </p:sp>
      <p:sp>
        <p:nvSpPr>
          <p:cNvPr id="4" name="Content Placeholder 3"/>
          <p:cNvSpPr>
            <a:spLocks noGrp="1"/>
          </p:cNvSpPr>
          <p:nvPr>
            <p:ph idx="1"/>
          </p:nvPr>
        </p:nvSpPr>
        <p:spPr/>
        <p:txBody>
          <a:bodyPr/>
          <a:lstStyle/>
          <a:p>
            <a:r>
              <a:rPr lang="en-US" dirty="0" smtClean="0"/>
              <a:t>Skills/Technical Competencies</a:t>
            </a:r>
          </a:p>
          <a:p>
            <a:r>
              <a:rPr lang="en-US" dirty="0" smtClean="0"/>
              <a:t>Functional History</a:t>
            </a:r>
          </a:p>
          <a:p>
            <a:r>
              <a:rPr lang="en-US" dirty="0" smtClean="0"/>
              <a:t>Languages</a:t>
            </a:r>
          </a:p>
          <a:p>
            <a:r>
              <a:rPr lang="en-US" dirty="0" smtClean="0"/>
              <a:t>Publications</a:t>
            </a:r>
          </a:p>
          <a:p>
            <a:r>
              <a:rPr lang="en-US" dirty="0" smtClean="0"/>
              <a:t>Presentations</a:t>
            </a:r>
          </a:p>
          <a:p>
            <a:r>
              <a:rPr lang="en-US" dirty="0" smtClean="0"/>
              <a:t>Research</a:t>
            </a:r>
          </a:p>
          <a:p>
            <a:r>
              <a:rPr lang="en-US" dirty="0" smtClean="0"/>
              <a:t>Grants &amp; Fellowships</a:t>
            </a:r>
          </a:p>
          <a:p>
            <a:endParaRPr lang="en-US" dirty="0" smtClean="0"/>
          </a:p>
          <a:p>
            <a:endParaRPr lang="en-US" dirty="0"/>
          </a:p>
        </p:txBody>
      </p:sp>
    </p:spTree>
    <p:extLst>
      <p:ext uri="{BB962C8B-B14F-4D97-AF65-F5344CB8AC3E}">
        <p14:creationId xmlns:p14="http://schemas.microsoft.com/office/powerpoint/2010/main" val="2022899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Job Ad (RFP)</a:t>
            </a:r>
            <a:endParaRPr lang="en-US" dirty="0"/>
          </a:p>
        </p:txBody>
      </p:sp>
      <p:sp>
        <p:nvSpPr>
          <p:cNvPr id="3" name="Content Placeholder 2"/>
          <p:cNvSpPr>
            <a:spLocks noGrp="1"/>
          </p:cNvSpPr>
          <p:nvPr>
            <p:ph idx="1"/>
          </p:nvPr>
        </p:nvSpPr>
        <p:spPr/>
        <p:txBody>
          <a:bodyPr>
            <a:normAutofit lnSpcReduction="10000"/>
          </a:bodyPr>
          <a:lstStyle/>
          <a:p>
            <a:r>
              <a:rPr lang="en-US" dirty="0" smtClean="0"/>
              <a:t>Read for facts</a:t>
            </a:r>
          </a:p>
          <a:p>
            <a:pPr lvl="1"/>
            <a:r>
              <a:rPr lang="en-US" dirty="0" smtClean="0"/>
              <a:t>Who, what, where, when, and how</a:t>
            </a:r>
          </a:p>
          <a:p>
            <a:pPr lvl="1"/>
            <a:r>
              <a:rPr lang="en-US" dirty="0" smtClean="0"/>
              <a:t>Why may take more research</a:t>
            </a:r>
          </a:p>
          <a:p>
            <a:r>
              <a:rPr lang="en-US" dirty="0" smtClean="0"/>
              <a:t>Read for requirements &amp; preferences</a:t>
            </a:r>
          </a:p>
          <a:p>
            <a:pPr lvl="1"/>
            <a:r>
              <a:rPr lang="en-US" dirty="0" smtClean="0"/>
              <a:t>KSAs</a:t>
            </a:r>
          </a:p>
          <a:p>
            <a:pPr lvl="1"/>
            <a:r>
              <a:rPr lang="en-US" dirty="0" smtClean="0"/>
              <a:t>Experience</a:t>
            </a:r>
          </a:p>
          <a:p>
            <a:pPr lvl="1"/>
            <a:r>
              <a:rPr lang="en-US" dirty="0" smtClean="0"/>
              <a:t>Education/certifications</a:t>
            </a:r>
          </a:p>
          <a:p>
            <a:pPr lvl="1"/>
            <a:r>
              <a:rPr lang="en-US" dirty="0" smtClean="0"/>
              <a:t>Miscellaneous</a:t>
            </a:r>
          </a:p>
          <a:p>
            <a:r>
              <a:rPr lang="en-US" dirty="0" smtClean="0"/>
              <a:t>Read for keywords</a:t>
            </a:r>
            <a:endParaRPr lang="en-US" dirty="0"/>
          </a:p>
        </p:txBody>
      </p:sp>
    </p:spTree>
    <p:extLst>
      <p:ext uri="{BB962C8B-B14F-4D97-AF65-F5344CB8AC3E}">
        <p14:creationId xmlns:p14="http://schemas.microsoft.com/office/powerpoint/2010/main" val="1922090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a:t>
            </a:r>
            <a:endParaRPr lang="en-US" dirty="0"/>
          </a:p>
        </p:txBody>
      </p:sp>
      <p:pic>
        <p:nvPicPr>
          <p:cNvPr id="4" name="Content Placeholder 3" descr="reusme1.tiff"/>
          <p:cNvPicPr>
            <a:picLocks noGrp="1" noChangeAspect="1"/>
          </p:cNvPicPr>
          <p:nvPr>
            <p:ph idx="1"/>
          </p:nvPr>
        </p:nvPicPr>
        <p:blipFill>
          <a:blip r:embed="rId2" cstate="print">
            <a:extLst>
              <a:ext uri="{28A0092B-C50C-407E-A947-70E740481C1C}">
                <a14:useLocalDpi xmlns:a14="http://schemas.microsoft.com/office/drawing/2010/main"/>
              </a:ext>
            </a:extLst>
          </a:blip>
          <a:srcRect t="3250" b="3250"/>
          <a:stretch>
            <a:fillRect/>
          </a:stretch>
        </p:blipFill>
        <p:spPr>
          <a:xfrm>
            <a:off x="230653" y="1248928"/>
            <a:ext cx="8788848" cy="5214280"/>
          </a:xfrm>
        </p:spPr>
      </p:pic>
    </p:spTree>
    <p:extLst>
      <p:ext uri="{BB962C8B-B14F-4D97-AF65-F5344CB8AC3E}">
        <p14:creationId xmlns:p14="http://schemas.microsoft.com/office/powerpoint/2010/main" val="2379392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Content Placeholder 3" descr="first-resumes.tiff"/>
          <p:cNvPicPr>
            <a:picLocks noGrp="1" noChangeAspect="1"/>
          </p:cNvPicPr>
          <p:nvPr>
            <p:ph idx="1"/>
          </p:nvPr>
        </p:nvPicPr>
        <p:blipFill>
          <a:blip r:embed="rId3" cstate="print">
            <a:extLst>
              <a:ext uri="{28A0092B-C50C-407E-A947-70E740481C1C}">
                <a14:useLocalDpi xmlns:a14="http://schemas.microsoft.com/office/drawing/2010/main"/>
              </a:ext>
            </a:extLst>
          </a:blip>
          <a:srcRect l="1506" r="1506"/>
          <a:stretch>
            <a:fillRect/>
          </a:stretch>
        </p:blipFill>
        <p:spPr/>
      </p:pic>
      <p:sp>
        <p:nvSpPr>
          <p:cNvPr id="5" name="TextBox 4">
            <a:hlinkClick r:id="rId4"/>
          </p:cNvPr>
          <p:cNvSpPr txBox="1"/>
          <p:nvPr/>
        </p:nvSpPr>
        <p:spPr>
          <a:xfrm>
            <a:off x="-92679" y="6349456"/>
            <a:ext cx="9329359" cy="307777"/>
          </a:xfrm>
          <a:prstGeom prst="rect">
            <a:avLst/>
          </a:prstGeom>
          <a:noFill/>
        </p:spPr>
        <p:txBody>
          <a:bodyPr wrap="none" rtlCol="0">
            <a:spAutoFit/>
          </a:bodyPr>
          <a:lstStyle/>
          <a:p>
            <a:r>
              <a:rPr lang="en-US" sz="1400" dirty="0"/>
              <a:t>http://www.businessinsider.com/how-resumes-have-evolved-since-their-first-creation-in-1482-2011-2?op=1</a:t>
            </a:r>
          </a:p>
        </p:txBody>
      </p:sp>
    </p:spTree>
    <p:extLst>
      <p:ext uri="{BB962C8B-B14F-4D97-AF65-F5344CB8AC3E}">
        <p14:creationId xmlns:p14="http://schemas.microsoft.com/office/powerpoint/2010/main" val="224059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-2-</a:t>
            </a:r>
            <a:endParaRPr lang="en-US" dirty="0"/>
          </a:p>
        </p:txBody>
      </p:sp>
      <p:pic>
        <p:nvPicPr>
          <p:cNvPr id="4" name="Content Placeholder 3" descr="resume2.tiff"/>
          <p:cNvPicPr>
            <a:picLocks noGrp="1" noChangeAspect="1"/>
          </p:cNvPicPr>
          <p:nvPr>
            <p:ph idx="1"/>
          </p:nvPr>
        </p:nvPicPr>
        <p:blipFill>
          <a:blip r:embed="rId3" cstate="print">
            <a:extLst>
              <a:ext uri="{28A0092B-C50C-407E-A947-70E740481C1C}">
                <a14:useLocalDpi xmlns:a14="http://schemas.microsoft.com/office/drawing/2010/main"/>
              </a:ext>
            </a:extLst>
          </a:blip>
          <a:srcRect t="2238" b="2238"/>
          <a:stretch>
            <a:fillRect/>
          </a:stretch>
        </p:blipFill>
        <p:spPr>
          <a:xfrm>
            <a:off x="339030" y="1232648"/>
            <a:ext cx="8465940" cy="5022704"/>
          </a:xfrm>
        </p:spPr>
      </p:pic>
    </p:spTree>
    <p:extLst>
      <p:ext uri="{BB962C8B-B14F-4D97-AF65-F5344CB8AC3E}">
        <p14:creationId xmlns:p14="http://schemas.microsoft.com/office/powerpoint/2010/main" val="170316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-3-</a:t>
            </a:r>
            <a:endParaRPr lang="en-US" dirty="0"/>
          </a:p>
        </p:txBody>
      </p:sp>
      <p:pic>
        <p:nvPicPr>
          <p:cNvPr id="9" name="Picture 8" descr="resume3.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408" y="1511301"/>
            <a:ext cx="8932343" cy="3732804"/>
          </a:xfrm>
          <a:prstGeom prst="rect">
            <a:avLst/>
          </a:prstGeom>
        </p:spPr>
      </p:pic>
    </p:spTree>
    <p:extLst>
      <p:ext uri="{BB962C8B-B14F-4D97-AF65-F5344CB8AC3E}">
        <p14:creationId xmlns:p14="http://schemas.microsoft.com/office/powerpoint/2010/main" val="10715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-4-</a:t>
            </a:r>
            <a:endParaRPr lang="en-US" dirty="0"/>
          </a:p>
        </p:txBody>
      </p:sp>
      <p:pic>
        <p:nvPicPr>
          <p:cNvPr id="6" name="Content Placeholder 5" descr="resume4.tiff"/>
          <p:cNvPicPr>
            <a:picLocks noGrp="1" noChangeAspect="1"/>
          </p:cNvPicPr>
          <p:nvPr>
            <p:ph idx="1"/>
          </p:nvPr>
        </p:nvPicPr>
        <p:blipFill>
          <a:blip r:embed="rId2" cstate="print">
            <a:extLst>
              <a:ext uri="{28A0092B-C50C-407E-A947-70E740481C1C}">
                <a14:useLocalDpi xmlns:a14="http://schemas.microsoft.com/office/drawing/2010/main"/>
              </a:ext>
            </a:extLst>
          </a:blip>
          <a:srcRect t="1862" b="1862"/>
          <a:stretch>
            <a:fillRect/>
          </a:stretch>
        </p:blipFill>
        <p:spPr>
          <a:xfrm>
            <a:off x="405015" y="1307160"/>
            <a:ext cx="8333970" cy="4944408"/>
          </a:xfrm>
        </p:spPr>
      </p:pic>
    </p:spTree>
    <p:extLst>
      <p:ext uri="{BB962C8B-B14F-4D97-AF65-F5344CB8AC3E}">
        <p14:creationId xmlns:p14="http://schemas.microsoft.com/office/powerpoint/2010/main" val="296337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Notice?</a:t>
            </a:r>
            <a:endParaRPr lang="en-US" dirty="0"/>
          </a:p>
        </p:txBody>
      </p:sp>
      <p:sp>
        <p:nvSpPr>
          <p:cNvPr id="3" name="Content Placeholder 2"/>
          <p:cNvSpPr>
            <a:spLocks noGrp="1"/>
          </p:cNvSpPr>
          <p:nvPr>
            <p:ph idx="1"/>
          </p:nvPr>
        </p:nvSpPr>
        <p:spPr>
          <a:xfrm>
            <a:off x="775990" y="1600200"/>
            <a:ext cx="7592021" cy="4291013"/>
          </a:xfrm>
        </p:spPr>
        <p:txBody>
          <a:bodyPr/>
          <a:lstStyle/>
          <a:p>
            <a:r>
              <a:rPr lang="en-US" dirty="0" smtClean="0"/>
              <a:t>Absence of italics, underlines, borders, lines</a:t>
            </a:r>
          </a:p>
          <a:p>
            <a:r>
              <a:rPr lang="en-US" dirty="0" smtClean="0"/>
              <a:t>Use of </a:t>
            </a:r>
            <a:r>
              <a:rPr lang="en-US" dirty="0" smtClean="0"/>
              <a:t>bold</a:t>
            </a:r>
            <a:r>
              <a:rPr lang="en-US" dirty="0" smtClean="0"/>
              <a:t> </a:t>
            </a:r>
            <a:r>
              <a:rPr lang="en-US" dirty="0" smtClean="0"/>
              <a:t>for name &amp; job titles only</a:t>
            </a:r>
          </a:p>
          <a:p>
            <a:r>
              <a:rPr lang="en-US" dirty="0" smtClean="0"/>
              <a:t>Section headers centered in all caps not bold</a:t>
            </a:r>
          </a:p>
          <a:p>
            <a:r>
              <a:rPr lang="en-US" dirty="0" smtClean="0"/>
              <a:t>Print date at bottom of last page (X of Y)</a:t>
            </a:r>
          </a:p>
          <a:p>
            <a:r>
              <a:rPr lang="en-US" dirty="0" smtClean="0"/>
              <a:t>Accomplishment bullets ending in ‘ed’</a:t>
            </a:r>
          </a:p>
          <a:p>
            <a:r>
              <a:rPr lang="en-US" dirty="0" smtClean="0"/>
              <a:t>Copious metrics</a:t>
            </a:r>
          </a:p>
          <a:p>
            <a:r>
              <a:rPr lang="en-US" dirty="0" smtClean="0"/>
              <a:t>White space</a:t>
            </a:r>
            <a:endParaRPr lang="en-US" dirty="0"/>
          </a:p>
        </p:txBody>
      </p:sp>
    </p:spTree>
    <p:extLst>
      <p:ext uri="{BB962C8B-B14F-4D97-AF65-F5344CB8AC3E}">
        <p14:creationId xmlns:p14="http://schemas.microsoft.com/office/powerpoint/2010/main" val="1504887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(QC)</a:t>
            </a:r>
            <a:endParaRPr lang="en-US" dirty="0"/>
          </a:p>
        </p:txBody>
      </p:sp>
      <p:sp>
        <p:nvSpPr>
          <p:cNvPr id="3" name="Content Placeholder 2"/>
          <p:cNvSpPr>
            <a:spLocks noGrp="1"/>
          </p:cNvSpPr>
          <p:nvPr>
            <p:ph idx="1"/>
          </p:nvPr>
        </p:nvSpPr>
        <p:spPr/>
        <p:txBody>
          <a:bodyPr/>
          <a:lstStyle/>
          <a:p>
            <a:r>
              <a:rPr lang="en-US" dirty="0" smtClean="0"/>
              <a:t>MS Office Spell &amp; Grammar Check</a:t>
            </a:r>
          </a:p>
          <a:p>
            <a:r>
              <a:rPr lang="en-US" dirty="0" smtClean="0"/>
              <a:t>Backwards reading</a:t>
            </a:r>
          </a:p>
          <a:p>
            <a:r>
              <a:rPr lang="en-US" dirty="0" smtClean="0"/>
              <a:t>Forwards reading</a:t>
            </a:r>
          </a:p>
          <a:p>
            <a:r>
              <a:rPr lang="en-US" dirty="0" smtClean="0"/>
              <a:t>Content analysis</a:t>
            </a:r>
          </a:p>
          <a:p>
            <a:r>
              <a:rPr lang="en-US" dirty="0" smtClean="0"/>
              <a:t>Keyword check with Wordle or TagCrowd</a:t>
            </a:r>
          </a:p>
          <a:p>
            <a:r>
              <a:rPr lang="en-US" dirty="0" smtClean="0"/>
              <a:t>Keyword check with WriteWords</a:t>
            </a:r>
          </a:p>
          <a:p>
            <a:r>
              <a:rPr lang="en-US" dirty="0" smtClean="0"/>
              <a:t>Metrics</a:t>
            </a:r>
            <a:endParaRPr lang="en-US" dirty="0"/>
          </a:p>
        </p:txBody>
      </p:sp>
    </p:spTree>
    <p:extLst>
      <p:ext uri="{BB962C8B-B14F-4D97-AF65-F5344CB8AC3E}">
        <p14:creationId xmlns:p14="http://schemas.microsoft.com/office/powerpoint/2010/main" val="2231491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Writewords.org.uk -1-</a:t>
            </a:r>
            <a:endParaRPr lang="en-US" dirty="0"/>
          </a:p>
        </p:txBody>
      </p:sp>
      <p:pic>
        <p:nvPicPr>
          <p:cNvPr id="8" name="Content Placeholder 7" descr="writewords1a.tiff"/>
          <p:cNvPicPr>
            <a:picLocks noGrp="1" noChangeAspect="1"/>
          </p:cNvPicPr>
          <p:nvPr>
            <p:ph idx="1"/>
          </p:nvPr>
        </p:nvPicPr>
        <p:blipFill>
          <a:blip r:embed="rId2" cstate="print">
            <a:extLst>
              <a:ext uri="{28A0092B-C50C-407E-A947-70E740481C1C}">
                <a14:useLocalDpi xmlns:a14="http://schemas.microsoft.com/office/drawing/2010/main"/>
              </a:ext>
            </a:extLst>
          </a:blip>
          <a:srcRect l="7305" r="7305"/>
          <a:stretch>
            <a:fillRect/>
          </a:stretch>
        </p:blipFill>
        <p:spPr>
          <a:xfrm>
            <a:off x="580614" y="1155164"/>
            <a:ext cx="7982773" cy="4736049"/>
          </a:xfrm>
        </p:spPr>
      </p:pic>
    </p:spTree>
    <p:extLst>
      <p:ext uri="{BB962C8B-B14F-4D97-AF65-F5344CB8AC3E}">
        <p14:creationId xmlns:p14="http://schemas.microsoft.com/office/powerpoint/2010/main" val="36239899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Writewords.org.uk -2-</a:t>
            </a:r>
            <a:endParaRPr lang="en-US" dirty="0"/>
          </a:p>
        </p:txBody>
      </p:sp>
      <p:pic>
        <p:nvPicPr>
          <p:cNvPr id="4" name="Content Placeholder 3" descr="writewords2.tiff"/>
          <p:cNvPicPr>
            <a:picLocks noGrp="1" noChangeAspect="1"/>
          </p:cNvPicPr>
          <p:nvPr>
            <p:ph idx="1"/>
          </p:nvPr>
        </p:nvPicPr>
        <p:blipFill>
          <a:blip r:embed="rId2" cstate="print">
            <a:extLst>
              <a:ext uri="{28A0092B-C50C-407E-A947-70E740481C1C}">
                <a14:useLocalDpi xmlns:a14="http://schemas.microsoft.com/office/drawing/2010/main"/>
              </a:ext>
            </a:extLst>
          </a:blip>
          <a:srcRect l="2295" r="2295"/>
          <a:stretch>
            <a:fillRect/>
          </a:stretch>
        </p:blipFill>
        <p:spPr/>
      </p:pic>
    </p:spTree>
    <p:extLst>
      <p:ext uri="{BB962C8B-B14F-4D97-AF65-F5344CB8AC3E}">
        <p14:creationId xmlns:p14="http://schemas.microsoft.com/office/powerpoint/2010/main" val="41438463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Writewords.org.uk -3-</a:t>
            </a:r>
            <a:endParaRPr lang="en-US" dirty="0"/>
          </a:p>
        </p:txBody>
      </p:sp>
      <p:pic>
        <p:nvPicPr>
          <p:cNvPr id="4" name="Content Placeholder 3" descr="writewords3.tiff"/>
          <p:cNvPicPr>
            <a:picLocks noGrp="1" noChangeAspect="1"/>
          </p:cNvPicPr>
          <p:nvPr>
            <p:ph idx="1"/>
          </p:nvPr>
        </p:nvPicPr>
        <p:blipFill>
          <a:blip r:embed="rId2" cstate="print">
            <a:extLst>
              <a:ext uri="{28A0092B-C50C-407E-A947-70E740481C1C}">
                <a14:useLocalDpi xmlns:a14="http://schemas.microsoft.com/office/drawing/2010/main"/>
              </a:ext>
            </a:extLst>
          </a:blip>
          <a:srcRect l="2938" r="2938"/>
          <a:stretch>
            <a:fillRect/>
          </a:stretch>
        </p:blipFill>
        <p:spPr/>
      </p:pic>
    </p:spTree>
    <p:extLst>
      <p:ext uri="{BB962C8B-B14F-4D97-AF65-F5344CB8AC3E}">
        <p14:creationId xmlns:p14="http://schemas.microsoft.com/office/powerpoint/2010/main" val="5334998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Wordle.net</a:t>
            </a:r>
            <a:endParaRPr lang="en-US" dirty="0"/>
          </a:p>
        </p:txBody>
      </p:sp>
      <p:pic>
        <p:nvPicPr>
          <p:cNvPr id="4" name="Content Placeholder 3" descr="matager-wordle.tiff"/>
          <p:cNvPicPr>
            <a:picLocks noGrp="1" noChangeAspect="1"/>
          </p:cNvPicPr>
          <p:nvPr>
            <p:ph idx="1"/>
          </p:nvPr>
        </p:nvPicPr>
        <p:blipFill>
          <a:blip r:embed="rId3" cstate="print">
            <a:extLst>
              <a:ext uri="{28A0092B-C50C-407E-A947-70E740481C1C}">
                <a14:useLocalDpi xmlns:a14="http://schemas.microsoft.com/office/drawing/2010/main"/>
              </a:ext>
            </a:extLst>
          </a:blip>
          <a:srcRect l="3880" r="3880"/>
          <a:stretch>
            <a:fillRect/>
          </a:stretch>
        </p:blipFill>
        <p:spPr>
          <a:xfrm>
            <a:off x="512622" y="1074488"/>
            <a:ext cx="8118756" cy="4816725"/>
          </a:xfrm>
        </p:spPr>
      </p:pic>
    </p:spTree>
    <p:extLst>
      <p:ext uri="{BB962C8B-B14F-4D97-AF65-F5344CB8AC3E}">
        <p14:creationId xmlns:p14="http://schemas.microsoft.com/office/powerpoint/2010/main" val="17883966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4531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Leonardo’s Original</a:t>
            </a:r>
            <a:endParaRPr lang="en-US" dirty="0"/>
          </a:p>
        </p:txBody>
      </p:sp>
      <p:pic>
        <p:nvPicPr>
          <p:cNvPr id="4" name="Picture 3" descr="leonardodavinci-resum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5187" y="1504982"/>
            <a:ext cx="4993627" cy="5353017"/>
          </a:xfrm>
          <a:prstGeom prst="rect">
            <a:avLst/>
          </a:prstGeom>
        </p:spPr>
      </p:pic>
    </p:spTree>
    <p:extLst>
      <p:ext uri="{BB962C8B-B14F-4D97-AF65-F5344CB8AC3E}">
        <p14:creationId xmlns:p14="http://schemas.microsoft.com/office/powerpoint/2010/main" val="1303527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Resume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762159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Newer Resume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
        <p:nvSpPr>
          <p:cNvPr id="5" name="Isosceles Triangle 4">
            <a:hlinkClick r:id="rId4"/>
          </p:cNvPr>
          <p:cNvSpPr/>
          <p:nvPr/>
        </p:nvSpPr>
        <p:spPr>
          <a:xfrm>
            <a:off x="8188325" y="6072484"/>
            <a:ext cx="704978" cy="571161"/>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855216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Newer Resume -2-</a:t>
            </a:r>
            <a:endParaRPr lang="en-US" dirty="0"/>
          </a:p>
        </p:txBody>
      </p:sp>
      <p:pic>
        <p:nvPicPr>
          <p:cNvPr id="4" name="Content Placeholder 3" descr="vizualizeme.tiff"/>
          <p:cNvPicPr>
            <a:picLocks noGrp="1" noChangeAspect="1"/>
          </p:cNvPicPr>
          <p:nvPr>
            <p:ph idx="1"/>
          </p:nvPr>
        </p:nvPicPr>
        <p:blipFill>
          <a:blip r:embed="rId3" cstate="print">
            <a:extLst>
              <a:ext uri="{28A0092B-C50C-407E-A947-70E740481C1C}">
                <a14:useLocalDpi xmlns:a14="http://schemas.microsoft.com/office/drawing/2010/main"/>
              </a:ext>
            </a:extLst>
          </a:blip>
          <a:srcRect t="23810" b="23810"/>
          <a:stretch>
            <a:fillRect/>
          </a:stretch>
        </p:blipFill>
        <p:spPr/>
      </p:pic>
      <p:sp>
        <p:nvSpPr>
          <p:cNvPr id="5" name="Isosceles Triangle 4">
            <a:hlinkClick r:id="rId4"/>
          </p:cNvPr>
          <p:cNvSpPr/>
          <p:nvPr/>
        </p:nvSpPr>
        <p:spPr>
          <a:xfrm>
            <a:off x="8188325" y="5974541"/>
            <a:ext cx="778271" cy="554047"/>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006395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Leonardo’s Today</a:t>
            </a:r>
            <a:endParaRPr lang="en-US" dirty="0"/>
          </a:p>
        </p:txBody>
      </p:sp>
      <p:pic>
        <p:nvPicPr>
          <p:cNvPr id="4" name="Content Placeholder 3" descr="leonardo-today.tiff"/>
          <p:cNvPicPr>
            <a:picLocks noGrp="1" noChangeAspect="1"/>
          </p:cNvPicPr>
          <p:nvPr>
            <p:ph idx="1"/>
          </p:nvPr>
        </p:nvPicPr>
        <p:blipFill>
          <a:blip r:embed="rId3" cstate="print">
            <a:extLst>
              <a:ext uri="{28A0092B-C50C-407E-A947-70E740481C1C}">
                <a14:useLocalDpi xmlns:a14="http://schemas.microsoft.com/office/drawing/2010/main"/>
              </a:ext>
            </a:extLst>
          </a:blip>
          <a:srcRect l="6776" r="6776"/>
          <a:stretch>
            <a:fillRect/>
          </a:stretch>
        </p:blipFill>
        <p:spPr>
          <a:xfrm>
            <a:off x="510027" y="1600200"/>
            <a:ext cx="8123947" cy="4819805"/>
          </a:xfrm>
        </p:spPr>
      </p:pic>
    </p:spTree>
    <p:extLst>
      <p:ext uri="{BB962C8B-B14F-4D97-AF65-F5344CB8AC3E}">
        <p14:creationId xmlns:p14="http://schemas.microsoft.com/office/powerpoint/2010/main" val="29196943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4" name="Content Placeholder 3"/>
          <p:cNvSpPr>
            <a:spLocks noGrp="1"/>
          </p:cNvSpPr>
          <p:nvPr>
            <p:ph idx="1"/>
          </p:nvPr>
        </p:nvSpPr>
        <p:spPr>
          <a:xfrm>
            <a:off x="955675" y="1600200"/>
            <a:ext cx="7232650" cy="4890355"/>
          </a:xfrm>
        </p:spPr>
        <p:txBody>
          <a:bodyPr/>
          <a:lstStyle/>
          <a:p>
            <a:r>
              <a:rPr lang="en-US" dirty="0" smtClean="0"/>
              <a:t>Capture your product</a:t>
            </a:r>
          </a:p>
          <a:p>
            <a:pPr lvl="1"/>
            <a:r>
              <a:rPr lang="en-US" dirty="0" smtClean="0"/>
              <a:t>Master App – your history</a:t>
            </a:r>
          </a:p>
          <a:p>
            <a:pPr lvl="1"/>
            <a:r>
              <a:rPr lang="en-US" dirty="0" smtClean="0"/>
              <a:t>Business plan elements</a:t>
            </a:r>
          </a:p>
          <a:p>
            <a:r>
              <a:rPr lang="en-US" dirty="0" smtClean="0"/>
              <a:t>Research continuously</a:t>
            </a:r>
          </a:p>
          <a:p>
            <a:r>
              <a:rPr lang="en-US" dirty="0" smtClean="0"/>
              <a:t>Promote yours product via social media</a:t>
            </a:r>
          </a:p>
          <a:p>
            <a:r>
              <a:rPr lang="en-US" dirty="0" smtClean="0"/>
              <a:t>Analyze the job ad</a:t>
            </a:r>
          </a:p>
          <a:p>
            <a:r>
              <a:rPr lang="en-US" dirty="0" smtClean="0"/>
              <a:t>Copy &amp; paste to create your one-time use proposal</a:t>
            </a:r>
          </a:p>
        </p:txBody>
      </p:sp>
    </p:spTree>
    <p:extLst>
      <p:ext uri="{BB962C8B-B14F-4D97-AF65-F5344CB8AC3E}">
        <p14:creationId xmlns:p14="http://schemas.microsoft.com/office/powerpoint/2010/main" val="307294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hlinkClick r:id="rId3"/>
              </a:rPr>
              <a:t>www.transitionmanagement.us</a:t>
            </a:r>
            <a:r>
              <a:rPr lang="en-US" dirty="0" smtClean="0"/>
              <a:t> - Resources</a:t>
            </a:r>
          </a:p>
          <a:p>
            <a:r>
              <a:rPr lang="en-US" dirty="0" smtClean="0"/>
              <a:t>Careerealism.org</a:t>
            </a:r>
          </a:p>
          <a:p>
            <a:r>
              <a:rPr lang="en-US" dirty="0" smtClean="0"/>
              <a:t>Pinterest</a:t>
            </a:r>
          </a:p>
          <a:p>
            <a:r>
              <a:rPr lang="en-US" dirty="0" smtClean="0"/>
              <a:t>SHRM</a:t>
            </a:r>
          </a:p>
          <a:p>
            <a:r>
              <a:rPr lang="en-US" dirty="0" smtClean="0"/>
              <a:t>LinkedIn</a:t>
            </a:r>
          </a:p>
          <a:p>
            <a:r>
              <a:rPr lang="en-US" dirty="0" smtClean="0"/>
              <a:t>Everyone with whom you can </a:t>
            </a:r>
            <a:r>
              <a:rPr lang="en-US" dirty="0" smtClean="0"/>
              <a:t>network</a:t>
            </a:r>
          </a:p>
          <a:p>
            <a:r>
              <a:rPr lang="en-US" dirty="0" err="1" smtClean="0">
                <a:hlinkClick r:id="rId4" action="ppaction://hlinkfile"/>
              </a:rPr>
              <a:t>SlideShare</a:t>
            </a:r>
            <a:r>
              <a:rPr lang="en-US" dirty="0" smtClean="0">
                <a:hlinkClick r:id="rId4" action="ppaction://hlinkfile"/>
              </a:rPr>
              <a:t> version</a:t>
            </a:r>
            <a:endParaRPr lang="en-US" dirty="0" smtClean="0"/>
          </a:p>
        </p:txBody>
      </p:sp>
    </p:spTree>
    <p:extLst>
      <p:ext uri="{BB962C8B-B14F-4D97-AF65-F5344CB8AC3E}">
        <p14:creationId xmlns:p14="http://schemas.microsoft.com/office/powerpoint/2010/main" val="36171299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pic>
        <p:nvPicPr>
          <p:cNvPr id="6" name="Picture 5" descr="mmr-linkedin-qr-cod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2630" y="3932753"/>
            <a:ext cx="2228666" cy="2228666"/>
          </a:xfrm>
          <a:prstGeom prst="rect">
            <a:avLst/>
          </a:prstGeom>
        </p:spPr>
      </p:pic>
    </p:spTree>
    <p:extLst>
      <p:ext uri="{BB962C8B-B14F-4D97-AF65-F5344CB8AC3E}">
        <p14:creationId xmlns:p14="http://schemas.microsoft.com/office/powerpoint/2010/main" val="885300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Apology</a:t>
            </a:r>
            <a:endParaRPr lang="en-US" dirty="0"/>
          </a:p>
        </p:txBody>
      </p:sp>
      <p:grpSp>
        <p:nvGrpSpPr>
          <p:cNvPr id="7" name="Group 6"/>
          <p:cNvGrpSpPr/>
          <p:nvPr/>
        </p:nvGrpSpPr>
        <p:grpSpPr>
          <a:xfrm>
            <a:off x="1397000" y="1610014"/>
            <a:ext cx="6350000" cy="5218393"/>
            <a:chOff x="1397000" y="1170454"/>
            <a:chExt cx="6350000" cy="5218393"/>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9507" l="0" r="99600"/>
                      </a14:imgEffect>
                    </a14:imgLayer>
                  </a14:imgProps>
                </a:ext>
              </a:extLst>
            </a:blip>
            <a:stretch>
              <a:fillRect/>
            </a:stretch>
          </p:blipFill>
          <p:spPr>
            <a:xfrm>
              <a:off x="1397000" y="1232647"/>
              <a:ext cx="6350000" cy="51562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514264">
              <a:off x="4327655" y="1170454"/>
              <a:ext cx="3117532" cy="1251872"/>
            </a:xfrm>
            <a:prstGeom prst="rect">
              <a:avLst/>
            </a:prstGeom>
          </p:spPr>
        </p:pic>
      </p:grpSp>
    </p:spTree>
    <p:extLst>
      <p:ext uri="{BB962C8B-B14F-4D97-AF65-F5344CB8AC3E}">
        <p14:creationId xmlns:p14="http://schemas.microsoft.com/office/powerpoint/2010/main" val="369004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Millennium</a:t>
            </a:r>
            <a:endParaRPr lang="en-US" dirty="0"/>
          </a:p>
        </p:txBody>
      </p:sp>
      <p:pic>
        <p:nvPicPr>
          <p:cNvPr id="5" name="Picture 4"/>
          <p:cNvPicPr>
            <a:picLocks noChangeAspect="1"/>
          </p:cNvPicPr>
          <p:nvPr/>
        </p:nvPicPr>
        <p:blipFill>
          <a:blip r:embed="rId3"/>
          <a:stretch>
            <a:fillRect/>
          </a:stretch>
        </p:blipFill>
        <p:spPr>
          <a:xfrm>
            <a:off x="2056275" y="1704898"/>
            <a:ext cx="5031450" cy="3773588"/>
          </a:xfrm>
          <a:prstGeom prst="rect">
            <a:avLst/>
          </a:prstGeom>
        </p:spPr>
      </p:pic>
    </p:spTree>
    <p:extLst>
      <p:ext uri="{BB962C8B-B14F-4D97-AF65-F5344CB8AC3E}">
        <p14:creationId xmlns:p14="http://schemas.microsoft.com/office/powerpoint/2010/main" val="285790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Raw Goods</a:t>
            </a:r>
            <a:endParaRPr lang="en-US" dirty="0"/>
          </a:p>
        </p:txBody>
      </p:sp>
      <p:pic>
        <p:nvPicPr>
          <p:cNvPr id="2" name="Picture 1"/>
          <p:cNvPicPr>
            <a:picLocks noChangeAspect="1"/>
          </p:cNvPicPr>
          <p:nvPr/>
        </p:nvPicPr>
        <p:blipFill>
          <a:blip r:embed="rId3"/>
          <a:stretch>
            <a:fillRect/>
          </a:stretch>
        </p:blipFill>
        <p:spPr>
          <a:xfrm>
            <a:off x="889000" y="1524000"/>
            <a:ext cx="7366000" cy="3810000"/>
          </a:xfrm>
          <a:prstGeom prst="rect">
            <a:avLst/>
          </a:prstGeom>
        </p:spPr>
      </p:pic>
    </p:spTree>
    <p:extLst>
      <p:ext uri="{BB962C8B-B14F-4D97-AF65-F5344CB8AC3E}">
        <p14:creationId xmlns:p14="http://schemas.microsoft.com/office/powerpoint/2010/main" val="138730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Marketing &amp; Branding	</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422" l="344" r="100000"/>
                    </a14:imgEffect>
                  </a14:imgLayer>
                </a14:imgProps>
              </a:ext>
            </a:extLst>
          </a:blip>
          <a:stretch>
            <a:fillRect/>
          </a:stretch>
        </p:blipFill>
        <p:spPr>
          <a:xfrm>
            <a:off x="998327" y="1628013"/>
            <a:ext cx="7147347" cy="4249110"/>
          </a:xfrm>
          <a:prstGeom prst="rect">
            <a:avLst/>
          </a:prstGeom>
        </p:spPr>
      </p:pic>
    </p:spTree>
    <p:extLst>
      <p:ext uri="{BB962C8B-B14F-4D97-AF65-F5344CB8AC3E}">
        <p14:creationId xmlns:p14="http://schemas.microsoft.com/office/powerpoint/2010/main" val="179053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Channels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4665" y="2197816"/>
            <a:ext cx="5420308" cy="3500227"/>
          </a:xfrm>
          <a:prstGeom prst="rect">
            <a:avLst/>
          </a:prstGeom>
          <a:noFill/>
          <a:ln>
            <a:noFill/>
          </a:ln>
        </p:spPr>
      </p:pic>
    </p:spTree>
    <p:extLst>
      <p:ext uri="{BB962C8B-B14F-4D97-AF65-F5344CB8AC3E}">
        <p14:creationId xmlns:p14="http://schemas.microsoft.com/office/powerpoint/2010/main" val="168946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Marketing</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99614"/>
                    </a14:imgEffect>
                  </a14:imgLayer>
                </a14:imgProps>
              </a:ext>
            </a:extLst>
          </a:blip>
          <a:stretch>
            <a:fillRect/>
          </a:stretch>
        </p:blipFill>
        <p:spPr>
          <a:xfrm>
            <a:off x="1963346" y="1448219"/>
            <a:ext cx="5217308" cy="3907945"/>
          </a:xfrm>
          <a:prstGeom prst="rect">
            <a:avLst/>
          </a:prstGeom>
        </p:spPr>
      </p:pic>
    </p:spTree>
    <p:extLst>
      <p:ext uri="{BB962C8B-B14F-4D97-AF65-F5344CB8AC3E}">
        <p14:creationId xmlns:p14="http://schemas.microsoft.com/office/powerpoint/2010/main" val="1061162424"/>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909</TotalTime>
  <Words>1221</Words>
  <Application>Microsoft Macintosh PowerPoint</Application>
  <PresentationFormat>On-screen Show (4:3)</PresentationFormat>
  <Paragraphs>185</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Summer</vt:lpstr>
      <vt:lpstr>Resumes</vt:lpstr>
      <vt:lpstr>History</vt:lpstr>
      <vt:lpstr>Leonardo’s Original</vt:lpstr>
      <vt:lpstr>An Apology</vt:lpstr>
      <vt:lpstr>The New Millennium</vt:lpstr>
      <vt:lpstr>Raw Goods</vt:lpstr>
      <vt:lpstr>Marketing &amp; Branding </vt:lpstr>
      <vt:lpstr>Channels</vt:lpstr>
      <vt:lpstr>Marketing</vt:lpstr>
      <vt:lpstr>Research (Ongoing)</vt:lpstr>
      <vt:lpstr>Research (Targeted)</vt:lpstr>
      <vt:lpstr>Research</vt:lpstr>
      <vt:lpstr>SWOT Analysis</vt:lpstr>
      <vt:lpstr>Resume’s Purpose</vt:lpstr>
      <vt:lpstr>The New Resume</vt:lpstr>
      <vt:lpstr>Sections</vt:lpstr>
      <vt:lpstr>Sections - Customized</vt:lpstr>
      <vt:lpstr>The Job Ad (RFP)</vt:lpstr>
      <vt:lpstr>Sections -1-</vt:lpstr>
      <vt:lpstr>Sections -2-</vt:lpstr>
      <vt:lpstr>Sections -3-</vt:lpstr>
      <vt:lpstr>Sections -4-</vt:lpstr>
      <vt:lpstr>Did You Notice?</vt:lpstr>
      <vt:lpstr>Quality Control (QC)</vt:lpstr>
      <vt:lpstr>Writewords.org.uk -1-</vt:lpstr>
      <vt:lpstr>Writewords.org.uk -2-</vt:lpstr>
      <vt:lpstr>Writewords.org.uk -3-</vt:lpstr>
      <vt:lpstr>Wordle.net</vt:lpstr>
      <vt:lpstr>But….</vt:lpstr>
      <vt:lpstr>The New Resume</vt:lpstr>
      <vt:lpstr>The Newer Resume</vt:lpstr>
      <vt:lpstr>The Newer Resume -2-</vt:lpstr>
      <vt:lpstr>Leonardo’s Today</vt:lpstr>
      <vt:lpstr>Actions</vt:lpstr>
      <vt:lpstr>Resources</vt:lpstr>
      <vt:lpstr>Questions?</vt:lpstr>
    </vt:vector>
  </TitlesOfParts>
  <Company>Transition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dc:title>
  <dc:creator>Mary M Rydesky</dc:creator>
  <cp:lastModifiedBy>Mary M Rydesky</cp:lastModifiedBy>
  <cp:revision>40</cp:revision>
  <dcterms:created xsi:type="dcterms:W3CDTF">2015-04-18T05:13:10Z</dcterms:created>
  <dcterms:modified xsi:type="dcterms:W3CDTF">2015-04-19T16:08:06Z</dcterms:modified>
</cp:coreProperties>
</file>